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22" r:id="rId2"/>
    <p:sldId id="289" r:id="rId3"/>
    <p:sldId id="290" r:id="rId4"/>
    <p:sldId id="316" r:id="rId5"/>
    <p:sldId id="300" r:id="rId6"/>
    <p:sldId id="302" r:id="rId7"/>
    <p:sldId id="303" r:id="rId8"/>
    <p:sldId id="304" r:id="rId9"/>
    <p:sldId id="305" r:id="rId10"/>
    <p:sldId id="306" r:id="rId11"/>
    <p:sldId id="308" r:id="rId12"/>
    <p:sldId id="307" r:id="rId13"/>
    <p:sldId id="309" r:id="rId14"/>
    <p:sldId id="310" r:id="rId15"/>
    <p:sldId id="315" r:id="rId16"/>
    <p:sldId id="314" r:id="rId17"/>
    <p:sldId id="317" r:id="rId18"/>
    <p:sldId id="319" r:id="rId19"/>
    <p:sldId id="320" r:id="rId20"/>
    <p:sldId id="321" r:id="rId21"/>
    <p:sldId id="328" r:id="rId22"/>
    <p:sldId id="323" r:id="rId23"/>
    <p:sldId id="324" r:id="rId24"/>
    <p:sldId id="327" r:id="rId25"/>
    <p:sldId id="331" r:id="rId26"/>
    <p:sldId id="332" r:id="rId27"/>
    <p:sldId id="330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4" r:id="rId37"/>
    <p:sldId id="342" r:id="rId38"/>
    <p:sldId id="345" r:id="rId39"/>
    <p:sldId id="343" r:id="rId40"/>
    <p:sldId id="264" r:id="rId41"/>
    <p:sldId id="265" r:id="rId42"/>
    <p:sldId id="266" r:id="rId43"/>
    <p:sldId id="269" r:id="rId44"/>
    <p:sldId id="279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F246E-0EE0-D149-B7DE-9752323BC0B6}" v="1" dt="2025-09-21T15:13:30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29"/>
    <p:restoredTop sz="72585"/>
  </p:normalViewPr>
  <p:slideViewPr>
    <p:cSldViewPr snapToGrid="0" snapToObjects="1" showGuides="1">
      <p:cViewPr varScale="1">
        <p:scale>
          <a:sx n="81" d="100"/>
          <a:sy n="81" d="100"/>
        </p:scale>
        <p:origin x="200" y="2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-52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BCEA2-7EA1-4703-9809-05C983CA46C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A62B85-6035-4371-BF55-3D1597B2E2FB}">
      <dgm:prSet/>
      <dgm:spPr/>
      <dgm:t>
        <a:bodyPr/>
        <a:lstStyle/>
        <a:p>
          <a:r>
            <a:rPr lang="en-AU"/>
            <a:t>Handles long-range dependencies easily (any token ↔ any token).</a:t>
          </a:r>
          <a:endParaRPr lang="en-US"/>
        </a:p>
      </dgm:t>
    </dgm:pt>
    <dgm:pt modelId="{3BA0DE45-54B4-4FE9-A8D4-DBF993103D67}" type="parTrans" cxnId="{D0395616-BEE3-4E58-AD6B-7007359030D0}">
      <dgm:prSet/>
      <dgm:spPr/>
      <dgm:t>
        <a:bodyPr/>
        <a:lstStyle/>
        <a:p>
          <a:endParaRPr lang="en-US"/>
        </a:p>
      </dgm:t>
    </dgm:pt>
    <dgm:pt modelId="{E00346D7-8BFD-4727-906E-2E8ABF6ADC60}" type="sibTrans" cxnId="{D0395616-BEE3-4E58-AD6B-7007359030D0}">
      <dgm:prSet/>
      <dgm:spPr/>
      <dgm:t>
        <a:bodyPr/>
        <a:lstStyle/>
        <a:p>
          <a:endParaRPr lang="en-US"/>
        </a:p>
      </dgm:t>
    </dgm:pt>
    <dgm:pt modelId="{119ADE57-5514-46FA-A318-82A3C65DCD3B}">
      <dgm:prSet/>
      <dgm:spPr/>
      <dgm:t>
        <a:bodyPr/>
        <a:lstStyle/>
        <a:p>
          <a:r>
            <a:rPr lang="en-AU"/>
            <a:t>Parallelizable (no step-by-step bottleneck like RNNs).</a:t>
          </a:r>
          <a:endParaRPr lang="en-US"/>
        </a:p>
      </dgm:t>
    </dgm:pt>
    <dgm:pt modelId="{C1C37678-BA4F-4A6B-847F-DE39281DF517}" type="parTrans" cxnId="{E6D63CBE-387D-4552-B0DC-0294524F3232}">
      <dgm:prSet/>
      <dgm:spPr/>
      <dgm:t>
        <a:bodyPr/>
        <a:lstStyle/>
        <a:p>
          <a:endParaRPr lang="en-US"/>
        </a:p>
      </dgm:t>
    </dgm:pt>
    <dgm:pt modelId="{33DB0C86-4DFE-4C1A-8361-C12DD03ADBF2}" type="sibTrans" cxnId="{E6D63CBE-387D-4552-B0DC-0294524F3232}">
      <dgm:prSet/>
      <dgm:spPr/>
      <dgm:t>
        <a:bodyPr/>
        <a:lstStyle/>
        <a:p>
          <a:endParaRPr lang="en-US"/>
        </a:p>
      </dgm:t>
    </dgm:pt>
    <dgm:pt modelId="{AE5D675A-D854-4AF1-8046-1ED5494391DB}">
      <dgm:prSet/>
      <dgm:spPr/>
      <dgm:t>
        <a:bodyPr/>
        <a:lstStyle/>
        <a:p>
          <a:r>
            <a:rPr lang="en-AU"/>
            <a:t>Universal: works for text, images (patches), audio (frames).</a:t>
          </a:r>
          <a:endParaRPr lang="en-US"/>
        </a:p>
      </dgm:t>
    </dgm:pt>
    <dgm:pt modelId="{C2192AED-70B4-4A26-A487-32A35C059CEA}" type="parTrans" cxnId="{AB4B1B14-CEC9-49C5-A60C-9BF8687B7611}">
      <dgm:prSet/>
      <dgm:spPr/>
      <dgm:t>
        <a:bodyPr/>
        <a:lstStyle/>
        <a:p>
          <a:endParaRPr lang="en-US"/>
        </a:p>
      </dgm:t>
    </dgm:pt>
    <dgm:pt modelId="{9336E8FE-BB64-4B6D-A8F3-5D1B4963EEA2}" type="sibTrans" cxnId="{AB4B1B14-CEC9-49C5-A60C-9BF8687B7611}">
      <dgm:prSet/>
      <dgm:spPr/>
      <dgm:t>
        <a:bodyPr/>
        <a:lstStyle/>
        <a:p>
          <a:endParaRPr lang="en-US"/>
        </a:p>
      </dgm:t>
    </dgm:pt>
    <dgm:pt modelId="{E5767025-9903-4A66-B95B-2AD9A3701C6F}">
      <dgm:prSet/>
      <dgm:spPr/>
      <dgm:t>
        <a:bodyPr/>
        <a:lstStyle/>
        <a:p>
          <a:r>
            <a:rPr lang="en-AU"/>
            <a:t>This is why transformers replaced RNNs/CNNs in many domains.</a:t>
          </a:r>
          <a:endParaRPr lang="en-US"/>
        </a:p>
      </dgm:t>
    </dgm:pt>
    <dgm:pt modelId="{83698A73-EFA2-4CC3-B7E6-44B543AD41D0}" type="parTrans" cxnId="{B4983B4D-FA78-44FA-AC34-32A9BAA2E873}">
      <dgm:prSet/>
      <dgm:spPr/>
      <dgm:t>
        <a:bodyPr/>
        <a:lstStyle/>
        <a:p>
          <a:endParaRPr lang="en-US"/>
        </a:p>
      </dgm:t>
    </dgm:pt>
    <dgm:pt modelId="{D07B1B43-9A04-4586-9608-FBFD3E497D03}" type="sibTrans" cxnId="{B4983B4D-FA78-44FA-AC34-32A9BAA2E873}">
      <dgm:prSet/>
      <dgm:spPr/>
      <dgm:t>
        <a:bodyPr/>
        <a:lstStyle/>
        <a:p>
          <a:endParaRPr lang="en-US"/>
        </a:p>
      </dgm:t>
    </dgm:pt>
    <dgm:pt modelId="{177C8318-19B7-8C4C-9B5B-75AE888DC3AC}" type="pres">
      <dgm:prSet presAssocID="{298BCEA2-7EA1-4703-9809-05C983CA46C1}" presName="linear" presStyleCnt="0">
        <dgm:presLayoutVars>
          <dgm:animLvl val="lvl"/>
          <dgm:resizeHandles val="exact"/>
        </dgm:presLayoutVars>
      </dgm:prSet>
      <dgm:spPr/>
    </dgm:pt>
    <dgm:pt modelId="{96B86A22-0315-C449-B5BD-AF684B0E9A26}" type="pres">
      <dgm:prSet presAssocID="{F7A62B85-6035-4371-BF55-3D1597B2E2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265CA1-DF44-C84A-B178-B7B8C16FBC56}" type="pres">
      <dgm:prSet presAssocID="{E00346D7-8BFD-4727-906E-2E8ABF6ADC60}" presName="spacer" presStyleCnt="0"/>
      <dgm:spPr/>
    </dgm:pt>
    <dgm:pt modelId="{1438E949-18C6-EC41-B4CF-4A6413BEBC6D}" type="pres">
      <dgm:prSet presAssocID="{119ADE57-5514-46FA-A318-82A3C65DCD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C31AF23-4EBE-6943-8FB8-32CD057862A4}" type="pres">
      <dgm:prSet presAssocID="{33DB0C86-4DFE-4C1A-8361-C12DD03ADBF2}" presName="spacer" presStyleCnt="0"/>
      <dgm:spPr/>
    </dgm:pt>
    <dgm:pt modelId="{61773D56-3B5E-6640-82C2-0642E6337323}" type="pres">
      <dgm:prSet presAssocID="{AE5D675A-D854-4AF1-8046-1ED5494391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8906D4-9FD6-AC4E-AD1E-395127BB24EB}" type="pres">
      <dgm:prSet presAssocID="{9336E8FE-BB64-4B6D-A8F3-5D1B4963EEA2}" presName="spacer" presStyleCnt="0"/>
      <dgm:spPr/>
    </dgm:pt>
    <dgm:pt modelId="{70877D2F-7A10-5A47-9156-EDEE8F35D78F}" type="pres">
      <dgm:prSet presAssocID="{E5767025-9903-4A66-B95B-2AD9A3701C6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B4B1B14-CEC9-49C5-A60C-9BF8687B7611}" srcId="{298BCEA2-7EA1-4703-9809-05C983CA46C1}" destId="{AE5D675A-D854-4AF1-8046-1ED5494391DB}" srcOrd="2" destOrd="0" parTransId="{C2192AED-70B4-4A26-A487-32A35C059CEA}" sibTransId="{9336E8FE-BB64-4B6D-A8F3-5D1B4963EEA2}"/>
    <dgm:cxn modelId="{D0395616-BEE3-4E58-AD6B-7007359030D0}" srcId="{298BCEA2-7EA1-4703-9809-05C983CA46C1}" destId="{F7A62B85-6035-4371-BF55-3D1597B2E2FB}" srcOrd="0" destOrd="0" parTransId="{3BA0DE45-54B4-4FE9-A8D4-DBF993103D67}" sibTransId="{E00346D7-8BFD-4727-906E-2E8ABF6ADC60}"/>
    <dgm:cxn modelId="{E4DE2D29-089E-2C42-AE32-04F287E8C6B7}" type="presOf" srcId="{AE5D675A-D854-4AF1-8046-1ED5494391DB}" destId="{61773D56-3B5E-6640-82C2-0642E6337323}" srcOrd="0" destOrd="0" presId="urn:microsoft.com/office/officeart/2005/8/layout/vList2"/>
    <dgm:cxn modelId="{B4983B4D-FA78-44FA-AC34-32A9BAA2E873}" srcId="{298BCEA2-7EA1-4703-9809-05C983CA46C1}" destId="{E5767025-9903-4A66-B95B-2AD9A3701C6F}" srcOrd="3" destOrd="0" parTransId="{83698A73-EFA2-4CC3-B7E6-44B543AD41D0}" sibTransId="{D07B1B43-9A04-4586-9608-FBFD3E497D03}"/>
    <dgm:cxn modelId="{A5842D50-AC26-074F-9F9B-EB2838D2C948}" type="presOf" srcId="{E5767025-9903-4A66-B95B-2AD9A3701C6F}" destId="{70877D2F-7A10-5A47-9156-EDEE8F35D78F}" srcOrd="0" destOrd="0" presId="urn:microsoft.com/office/officeart/2005/8/layout/vList2"/>
    <dgm:cxn modelId="{460F7D8B-E8C2-9D46-A27F-E8D672E11934}" type="presOf" srcId="{298BCEA2-7EA1-4703-9809-05C983CA46C1}" destId="{177C8318-19B7-8C4C-9B5B-75AE888DC3AC}" srcOrd="0" destOrd="0" presId="urn:microsoft.com/office/officeart/2005/8/layout/vList2"/>
    <dgm:cxn modelId="{7DA1B099-1210-5B40-B703-AB1401BD4863}" type="presOf" srcId="{119ADE57-5514-46FA-A318-82A3C65DCD3B}" destId="{1438E949-18C6-EC41-B4CF-4A6413BEBC6D}" srcOrd="0" destOrd="0" presId="urn:microsoft.com/office/officeart/2005/8/layout/vList2"/>
    <dgm:cxn modelId="{E6D63CBE-387D-4552-B0DC-0294524F3232}" srcId="{298BCEA2-7EA1-4703-9809-05C983CA46C1}" destId="{119ADE57-5514-46FA-A318-82A3C65DCD3B}" srcOrd="1" destOrd="0" parTransId="{C1C37678-BA4F-4A6B-847F-DE39281DF517}" sibTransId="{33DB0C86-4DFE-4C1A-8361-C12DD03ADBF2}"/>
    <dgm:cxn modelId="{D49C4CD1-F0D3-5B45-941E-B503607E6D49}" type="presOf" srcId="{F7A62B85-6035-4371-BF55-3D1597B2E2FB}" destId="{96B86A22-0315-C449-B5BD-AF684B0E9A26}" srcOrd="0" destOrd="0" presId="urn:microsoft.com/office/officeart/2005/8/layout/vList2"/>
    <dgm:cxn modelId="{03A54B93-F3EC-3443-B92B-41207024D398}" type="presParOf" srcId="{177C8318-19B7-8C4C-9B5B-75AE888DC3AC}" destId="{96B86A22-0315-C449-B5BD-AF684B0E9A26}" srcOrd="0" destOrd="0" presId="urn:microsoft.com/office/officeart/2005/8/layout/vList2"/>
    <dgm:cxn modelId="{CB948C83-2B2F-2644-909A-9C0B82D52B06}" type="presParOf" srcId="{177C8318-19B7-8C4C-9B5B-75AE888DC3AC}" destId="{AB265CA1-DF44-C84A-B178-B7B8C16FBC56}" srcOrd="1" destOrd="0" presId="urn:microsoft.com/office/officeart/2005/8/layout/vList2"/>
    <dgm:cxn modelId="{9019DD0F-E876-0149-BCC4-FEC539F097CD}" type="presParOf" srcId="{177C8318-19B7-8C4C-9B5B-75AE888DC3AC}" destId="{1438E949-18C6-EC41-B4CF-4A6413BEBC6D}" srcOrd="2" destOrd="0" presId="urn:microsoft.com/office/officeart/2005/8/layout/vList2"/>
    <dgm:cxn modelId="{71CEFE57-B9C6-994D-9EBE-44FB0461BE65}" type="presParOf" srcId="{177C8318-19B7-8C4C-9B5B-75AE888DC3AC}" destId="{5C31AF23-4EBE-6943-8FB8-32CD057862A4}" srcOrd="3" destOrd="0" presId="urn:microsoft.com/office/officeart/2005/8/layout/vList2"/>
    <dgm:cxn modelId="{17A4F0A7-1025-C54B-A574-5A1BB082494A}" type="presParOf" srcId="{177C8318-19B7-8C4C-9B5B-75AE888DC3AC}" destId="{61773D56-3B5E-6640-82C2-0642E6337323}" srcOrd="4" destOrd="0" presId="urn:microsoft.com/office/officeart/2005/8/layout/vList2"/>
    <dgm:cxn modelId="{C9566A8D-E4A1-6F45-962C-A0272285DA1E}" type="presParOf" srcId="{177C8318-19B7-8C4C-9B5B-75AE888DC3AC}" destId="{A08906D4-9FD6-AC4E-AD1E-395127BB24EB}" srcOrd="5" destOrd="0" presId="urn:microsoft.com/office/officeart/2005/8/layout/vList2"/>
    <dgm:cxn modelId="{25455037-ED6F-A442-89C0-EB4E908531A5}" type="presParOf" srcId="{177C8318-19B7-8C4C-9B5B-75AE888DC3AC}" destId="{70877D2F-7A10-5A47-9156-EDEE8F35D78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86A22-0315-C449-B5BD-AF684B0E9A26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Handles long-range dependencies easily (any token ↔ any token).</a:t>
          </a:r>
          <a:endParaRPr lang="en-US" sz="3200" kern="1200"/>
        </a:p>
      </dsp:txBody>
      <dsp:txXfrm>
        <a:off x="62141" y="104940"/>
        <a:ext cx="6542551" cy="1148678"/>
      </dsp:txXfrm>
    </dsp:sp>
    <dsp:sp modelId="{1438E949-18C6-EC41-B4CF-4A6413BEBC6D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Parallelizable (no step-by-step bottleneck like RNNs).</a:t>
          </a:r>
          <a:endParaRPr lang="en-US" sz="3200" kern="1200"/>
        </a:p>
      </dsp:txBody>
      <dsp:txXfrm>
        <a:off x="62141" y="1470060"/>
        <a:ext cx="6542551" cy="1148678"/>
      </dsp:txXfrm>
    </dsp:sp>
    <dsp:sp modelId="{61773D56-3B5E-6640-82C2-0642E6337323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Universal: works for text, images (patches), audio (frames).</a:t>
          </a:r>
          <a:endParaRPr lang="en-US" sz="3200" kern="1200"/>
        </a:p>
      </dsp:txBody>
      <dsp:txXfrm>
        <a:off x="62141" y="2835181"/>
        <a:ext cx="6542551" cy="1148678"/>
      </dsp:txXfrm>
    </dsp:sp>
    <dsp:sp modelId="{70877D2F-7A10-5A47-9156-EDEE8F35D78F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This is why transformers replaced RNNs/CNNs in many domains.</a:t>
          </a:r>
          <a:endParaRPr lang="en-US" sz="3200" kern="1200"/>
        </a:p>
      </dsp:txBody>
      <dsp:txXfrm>
        <a:off x="62141" y="4200301"/>
        <a:ext cx="6542551" cy="114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5692D-7E32-4C4A-A7B0-9724EC51B8E7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F27E-54C6-3B4B-81F6-07C8B584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6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44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Input data goes </a:t>
            </a:r>
            <a:r>
              <a:rPr lang="en-AU" b="1" dirty="0"/>
              <a:t>forward</a:t>
            </a:r>
            <a:r>
              <a:rPr lang="en-AU" dirty="0"/>
              <a:t> through the network.</a:t>
            </a:r>
          </a:p>
          <a:p>
            <a:r>
              <a:rPr lang="en-AU" dirty="0"/>
              <a:t>Each layer transforms the data (weighted sums, activations).</a:t>
            </a:r>
          </a:p>
          <a:p>
            <a:r>
              <a:rPr lang="en-AU" dirty="0"/>
              <a:t>At the end, the network produces a </a:t>
            </a:r>
            <a:r>
              <a:rPr lang="en-AU" b="1" dirty="0"/>
              <a:t>prediction (</a:t>
            </a:r>
            <a:r>
              <a:rPr lang="en-AU" b="1" dirty="0" err="1"/>
              <a:t>Ŷ</a:t>
            </a:r>
            <a:r>
              <a:rPr lang="en-AU" b="1" dirty="0"/>
              <a:t>)</a:t>
            </a:r>
            <a:r>
              <a:rPr lang="en-AU" dirty="0"/>
              <a:t>.</a:t>
            </a:r>
          </a:p>
          <a:p>
            <a:r>
              <a:rPr lang="en-AU" dirty="0"/>
              <a:t>Example: image in → model → “Cat (0.9), Dog (0.1)”.</a:t>
            </a:r>
          </a:p>
          <a:p>
            <a:r>
              <a:rPr lang="en-AU" dirty="0"/>
              <a:t>Analogy: like information flowing down a pipeline to reach a guess.</a:t>
            </a:r>
          </a:p>
          <a:p>
            <a:endParaRPr lang="en-AU" dirty="0"/>
          </a:p>
          <a:p>
            <a:r>
              <a:rPr lang="en-AU" b="1" dirty="0"/>
              <a:t>Compare &amp;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Prediction (</a:t>
            </a:r>
            <a:r>
              <a:rPr lang="en-AU" dirty="0" err="1"/>
              <a:t>Ŷ</a:t>
            </a:r>
            <a:r>
              <a:rPr lang="en-AU" dirty="0"/>
              <a:t>) is compared with the true label (Y).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Difference = </a:t>
            </a:r>
            <a:r>
              <a:rPr lang="en-AU" b="1" dirty="0"/>
              <a:t>loss</a:t>
            </a:r>
            <a:r>
              <a:rPr lang="en-AU" dirty="0"/>
              <a:t> → measure of error.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loss tells us how wrong the model is, but not yet how to fix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Analogy: teacher marking the student’s answer (score = how far off).</a:t>
            </a:r>
          </a:p>
          <a:p>
            <a:endParaRPr lang="en-AU" dirty="0"/>
          </a:p>
          <a:p>
            <a:r>
              <a:rPr lang="en-AU" b="1" dirty="0"/>
              <a:t>Backpropagation (Learning Step)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loss is sent </a:t>
            </a:r>
            <a:r>
              <a:rPr lang="en-AU" b="1" dirty="0"/>
              <a:t>backwards</a:t>
            </a:r>
            <a:r>
              <a:rPr lang="en-AU" dirty="0"/>
              <a:t> through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Each weight gets feedback: “increase,” “decrease,” or “stay similar.”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Optimizer applies tiny adjustments to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Analogy: student checking which step in their solution caused the mistake, then correcting it.</a:t>
            </a:r>
          </a:p>
          <a:p>
            <a:endParaRPr lang="en-AU" dirty="0"/>
          </a:p>
          <a:p>
            <a:r>
              <a:rPr lang="en-AU" b="1" dirty="0"/>
              <a:t>The Loop (Putting It Together)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One </a:t>
            </a:r>
            <a:r>
              <a:rPr lang="en-AU" b="1" dirty="0"/>
              <a:t>iteration</a:t>
            </a:r>
            <a:r>
              <a:rPr lang="en-AU" dirty="0"/>
              <a:t> = forward pass + loss + backpropagation (update).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Repeat many iterations (batches, epochs).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Over time → weights capture patterns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This cycle is the same for </a:t>
            </a:r>
            <a:r>
              <a:rPr lang="en-AU" b="1" dirty="0"/>
              <a:t>CNNs, </a:t>
            </a:r>
            <a:r>
              <a:rPr lang="en-AU" b="1" dirty="0" err="1"/>
              <a:t>ViTs</a:t>
            </a:r>
            <a:r>
              <a:rPr lang="en-AU" b="1" dirty="0"/>
              <a:t>, LLMs</a:t>
            </a:r>
            <a:r>
              <a:rPr lang="en-AU" dirty="0"/>
              <a:t> — only the architecture inside changes.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know what makes a model heavy or light: the number of parameters (weights). But parameters alone don’t tell us </a:t>
            </a:r>
            <a:r>
              <a:rPr lang="en-AU" b="1" dirty="0"/>
              <a:t>how</a:t>
            </a:r>
            <a:r>
              <a:rPr lang="en-AU" dirty="0"/>
              <a:t> the model processes data.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To understand what a model actually does with those weights, we need to look at its </a:t>
            </a:r>
            <a:r>
              <a:rPr lang="en-AU" b="1" dirty="0"/>
              <a:t>architecture</a:t>
            </a:r>
            <a:r>
              <a:rPr lang="en-AU" dirty="0"/>
              <a:t> — the blueprint of how inputs are transformed into outputs.</a:t>
            </a:r>
          </a:p>
          <a:p>
            <a:endParaRPr lang="en-AU" dirty="0"/>
          </a:p>
          <a:p>
            <a:r>
              <a:rPr lang="en-AU" dirty="0"/>
              <a:t>At the highest level, modern neural architectures fall into three families: encoder-only, decoder-only, and encoder–decoder. These terms describe how data flows through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8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Encoders and decoders are the building blocks. But what really made transformers powerful was a new idea: </a:t>
            </a:r>
            <a:r>
              <a:rPr lang="en-AU" b="1" dirty="0"/>
              <a:t>attention</a:t>
            </a:r>
            <a:r>
              <a:rPr lang="en-AU" dirty="0"/>
              <a:t> — a way for the model to focus on the most relevant parts of the input, instead of treating everything equally.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7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Open models = freedom + control; Proprietary models = convenience +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3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200" b="1" dirty="0"/>
              <a:t>What to check:</a:t>
            </a:r>
            <a:endParaRPr lang="en-A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Who collected the data?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What groups or scenarios are missing?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Are evaluation benchmarks balanced?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Is performance consistent across sub-groups?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Each data point is an </a:t>
            </a:r>
            <a:r>
              <a:rPr lang="en-AU" i="1" dirty="0"/>
              <a:t>example of the world</a:t>
            </a:r>
            <a:r>
              <a:rPr lang="en-AU" dirty="0"/>
              <a:t>.</a:t>
            </a:r>
          </a:p>
          <a:p>
            <a:r>
              <a:rPr lang="en-AU" dirty="0"/>
              <a:t>If we show enough examples, the model can approximate the relationship between input and output.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Given thousands of </a:t>
            </a:r>
            <a:r>
              <a:rPr lang="en-AU" dirty="0" err="1"/>
              <a:t>unlabeled</a:t>
            </a:r>
            <a:r>
              <a:rPr lang="en-AU" dirty="0"/>
              <a:t> animal photos → model groups “similar looking” images (cats together, dogs together), but doesn’t assign names.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Imagine a student learning math: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Teacher gives problems </a:t>
            </a:r>
            <a:r>
              <a:rPr lang="en-AU" b="1" dirty="0"/>
              <a:t>with answers</a:t>
            </a:r>
            <a:r>
              <a:rPr lang="en-AU" dirty="0"/>
              <a:t> → student compares their attempt, corrects mistakes → supervised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Teacher only gives raw problems with no answers → student groups similar problems together but can’t know the “truth” → unsupervised learning.</a:t>
            </a:r>
          </a:p>
          <a:p>
            <a:r>
              <a:rPr lang="en-AU" dirty="0"/>
              <a:t>The </a:t>
            </a:r>
            <a:r>
              <a:rPr lang="en-AU" i="1" dirty="0"/>
              <a:t>aim</a:t>
            </a:r>
            <a:r>
              <a:rPr lang="en-AU" dirty="0"/>
              <a:t> in both cases: improve performance on </a:t>
            </a:r>
            <a:r>
              <a:rPr lang="en-AU" b="1" dirty="0"/>
              <a:t>new unseen problems</a:t>
            </a:r>
            <a:r>
              <a:rPr lang="en-A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2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How It Works</a:t>
            </a:r>
          </a:p>
          <a:p>
            <a:pPr>
              <a:buFont typeface="+mj-lt"/>
              <a:buAutoNum type="arabicPeriod"/>
            </a:pPr>
            <a:r>
              <a:rPr lang="en-AU" dirty="0"/>
              <a:t>Take raw data.</a:t>
            </a:r>
          </a:p>
          <a:p>
            <a:pPr>
              <a:buFont typeface="+mj-lt"/>
              <a:buAutoNum type="arabicPeriod"/>
            </a:pPr>
            <a:r>
              <a:rPr lang="en-AU" dirty="0"/>
              <a:t>Hide or mask part of it.</a:t>
            </a:r>
          </a:p>
          <a:p>
            <a:pPr>
              <a:buFont typeface="+mj-lt"/>
              <a:buAutoNum type="arabicPeriod"/>
            </a:pPr>
            <a:r>
              <a:rPr lang="en-AU" dirty="0"/>
              <a:t>Ask the model to guess the missing part.</a:t>
            </a:r>
          </a:p>
          <a:p>
            <a:pPr>
              <a:buFont typeface="+mj-lt"/>
              <a:buAutoNum type="arabicPeriod"/>
            </a:pPr>
            <a:r>
              <a:rPr lang="en-AU" dirty="0"/>
              <a:t>Compare the guess with the actual hidden part (ground truth).</a:t>
            </a:r>
          </a:p>
          <a:p>
            <a:pPr>
              <a:buFont typeface="+mj-lt"/>
              <a:buAutoNum type="arabicPeriod"/>
            </a:pPr>
            <a:r>
              <a:rPr lang="en-AU" dirty="0"/>
              <a:t>If wrong → update model. If right → reinforce pattern.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dirty="0"/>
              <a:t>Examples of poor quality:</a:t>
            </a:r>
            <a:endParaRPr lang="en-A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Blurry scans </a:t>
            </a:r>
            <a:r>
              <a:rPr lang="en-AU" sz="1200" dirty="0" err="1"/>
              <a:t>mislabeled</a:t>
            </a:r>
            <a:r>
              <a:rPr lang="en-AU" sz="1200" dirty="0"/>
              <a:t> as “healthy.”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Speech transcripts with typos.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Reviews dataset with only positive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Analogy: a pipeline of filters, each making the picture clearer.</a:t>
            </a:r>
          </a:p>
          <a:p>
            <a:r>
              <a:rPr lang="en-AU" dirty="0"/>
              <a:t>Key point: what makes it </a:t>
            </a:r>
            <a:r>
              <a:rPr lang="en-AU" i="1" dirty="0"/>
              <a:t>learn</a:t>
            </a:r>
            <a:r>
              <a:rPr lang="en-AU" dirty="0"/>
              <a:t> is the </a:t>
            </a:r>
            <a:r>
              <a:rPr lang="en-AU" b="1" dirty="0"/>
              <a:t>weights</a:t>
            </a:r>
            <a:r>
              <a:rPr lang="en-AU" dirty="0"/>
              <a:t>, which adjust to fit patterns in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9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8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E92-8D37-C96C-4F02-67F716B22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B6A2-FE16-421B-AE30-79789A935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7444-DD60-53A7-7235-5AC3FD99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68A6-269A-A303-C944-42BA9AB2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8F9A3-9823-A427-FBFE-9D07FA5C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3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8AC9-06AA-4650-AC28-2483EEF2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FCCC1-D1F1-9904-2DEE-96BD5291C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B8E09-7EED-B3EC-FAC9-BAB6CCFF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4BA46-6BB6-0E6D-6135-080A4EC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6B74-B18F-32F0-0A14-E303743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88ED-82CE-E64B-F75C-58DAA891A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37383-81CC-0048-6904-D694A7F83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C82DA-3058-3922-CAA6-28B2B776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BED26-46AA-B2B3-ED68-98771F80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02D-8CF7-E757-CEBE-0F074275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6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51C9-1A09-EB5C-9D2D-DE9D2066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0B3A-157F-9223-239D-197D3272C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FE4F-BB91-1F85-EB76-FABF42B7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EAC67-2B38-70C2-A540-2905DD7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4E8E-EC9B-D649-BCE9-87BC59D1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2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74C9-7694-858E-BB55-9E77FB72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3ADC5-6C2E-B8DD-51CC-02B3ED2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4183D-E4B5-B2A7-A6B4-52F4F17D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038D-27DB-159A-0204-873BA2C0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FA4D2-3D39-937F-B7E8-A57444FB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8F8A-5F3B-D74B-8E0E-C37CC905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6028-4C57-EA87-9167-F0F123C0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4FED5-8C76-7683-11AC-6783C9969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DC2E-F2B6-3D85-7886-9D0DC938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024F-D630-2FE2-27D4-6779C1D9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CAF82-D702-C06B-F92C-35F7D6A1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8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9AF6-16EB-09F9-E8A4-FD48B9C5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E9C0-AE62-80FE-FC34-0C79FC7B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C9D93-6A6F-B3B4-4978-43C84B2C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1A4CD-2D4D-DEE2-9AA7-3E9012122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01093-F756-F481-F271-7EDC5EE3F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DC80F-F843-AD06-15E7-B483FBB6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2FBA4-7C86-EC3C-0281-4BE0279A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B68C2-1BC4-9CEB-AF62-5746059F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5855-95E0-A09A-A844-CF21CD0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70CC1-AA2E-F4D9-8118-5375D280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3A034-D998-A22F-76AA-B91349A5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2A2E-4B6E-7FAC-6186-1987885D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82D62-6F95-5353-A7DD-CB625417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4928B-4DE7-C97E-414D-1C8967E3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942F-FE4F-E1D5-BFBC-98A5B4F8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8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BF72-3047-6EE0-2CA1-622773A4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6219-9165-0762-53E0-D314918F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E7CC0-CC00-1DA9-FF16-81EEC02AF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65235-FCA9-496D-2C54-B28F19D4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9BC42-2A97-FAD1-D402-EA3ED70D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1002E-75D5-EA09-1E69-5FEAC128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796-CBF6-8E9A-49AC-DE89D484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A2C79-4D50-43DA-EA73-37278BA79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D85D-2C45-1B6D-09F3-54A4334EE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C6991-A045-7037-0C0B-BC62DF4C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27CE4-8C32-986E-F456-00CB5891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DB323-AE7E-4A5F-2398-AFF3B590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8AA8E-BA85-0312-B647-B0741837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A266A-C2A2-696E-1AF3-96CE764A3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5DACF-AB58-3ADD-A9F9-2BF9991E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5CA1-A894-94F6-0701-0793555A8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C89D-29DF-E4E0-B8BD-22666EDF2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9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ards.withgoogle.com/model-card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D384-258A-E58D-C1AC-5E9037CA1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Introduction to Deep Learning in Social Sciences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73AF-6A29-85EA-D89E-D18D9806D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4EDFE-3C23-EF45-4F49-E38CF8408A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78DE7C-7130-88F9-1509-F8A2E014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449" y="4175991"/>
            <a:ext cx="3475037" cy="10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886A-6ED8-0FF6-104E-829D46C6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Self-Supervised Learning (SSL)</a:t>
            </a:r>
            <a:r>
              <a:rPr lang="en-AU" dirty="0"/>
              <a:t>: The Middle 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390B-C1FF-EE25-6B3B-1B7F7FFE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Supervised:</a:t>
            </a:r>
            <a:r>
              <a:rPr lang="en-AU" dirty="0"/>
              <a:t> we need a teacher (labels) to tell the model if it’s right or wrong.</a:t>
            </a:r>
          </a:p>
          <a:p>
            <a:r>
              <a:rPr lang="en-AU" b="1" dirty="0"/>
              <a:t>SSL</a:t>
            </a:r>
            <a:r>
              <a:rPr lang="en-AU" dirty="0"/>
              <a:t>: the model IS the teacher: it “hides” some data, predicts its and check the answer</a:t>
            </a:r>
          </a:p>
          <a:p>
            <a:pPr lvl="1"/>
            <a:r>
              <a:rPr lang="en-AU" dirty="0"/>
              <a:t>Model is the </a:t>
            </a:r>
            <a:r>
              <a:rPr lang="en-AU" b="1" dirty="0"/>
              <a:t>teacher </a:t>
            </a:r>
            <a:r>
              <a:rPr lang="en-AU" dirty="0"/>
              <a:t> and the </a:t>
            </a:r>
            <a:r>
              <a:rPr lang="en-AU" b="1" dirty="0"/>
              <a:t>student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pic>
        <p:nvPicPr>
          <p:cNvPr id="12290" name="Picture 2" descr="Generated image">
            <a:extLst>
              <a:ext uri="{FF2B5EF4-FFF2-40B4-BE49-F238E27FC236}">
                <a16:creationId xmlns:a16="http://schemas.microsoft.com/office/drawing/2014/main" id="{129E2687-37D8-B9D6-B255-3FC29F1FE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3429000"/>
            <a:ext cx="3657600" cy="30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7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2A20-4417-6B07-3382-70F0B72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we want the model to predict?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0EE6D-1F08-37B8-FF83-A55B57B9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5387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need to decide what “kind” of label (y) we want to get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r>
              <a:rPr lang="en-AU" sz="2400" dirty="0"/>
              <a:t>Text  →  “Predict if the review is positive / negative”(</a:t>
            </a:r>
            <a:r>
              <a:rPr lang="en-AU" sz="2400" b="1" dirty="0"/>
              <a:t>classification</a:t>
            </a:r>
            <a:r>
              <a:rPr lang="en-AU" sz="2400" dirty="0"/>
              <a:t>).</a:t>
            </a:r>
          </a:p>
          <a:p>
            <a:r>
              <a:rPr lang="en-AU" sz="2400" dirty="0"/>
              <a:t>Vision → “Predict the colour value in a missing photo patch?” </a:t>
            </a:r>
            <a:r>
              <a:rPr lang="en-AU" sz="2400" b="1" dirty="0"/>
              <a:t>(regression).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BEE81-AABA-DFCB-E3E4-209FD869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94" y="1538775"/>
            <a:ext cx="2153242" cy="818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A9393-6966-8791-4E1A-FE975921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17" y="3444875"/>
            <a:ext cx="39116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041E8-25FD-BD8E-C81D-CA49764A0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651" y="3444875"/>
            <a:ext cx="404016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C3CD-41D9-5448-F10D-3FEE89F5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is Critical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8485-59E4-1DB0-2166-A1B37F79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745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b="1" dirty="0"/>
              <a:t>What makes data good?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Accurate labels</a:t>
            </a:r>
            <a:r>
              <a:rPr lang="en-AU" sz="2400" dirty="0"/>
              <a:t> (cat really is a cat).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Clean inputs</a:t>
            </a:r>
            <a:r>
              <a:rPr lang="en-AU" sz="2400" dirty="0"/>
              <a:t> (no corrupted images or noisy transcripts).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Representative samples</a:t>
            </a:r>
            <a:r>
              <a:rPr lang="en-AU" sz="2400" dirty="0"/>
              <a:t> (covers the real-world variation: lighting, accents, contexts).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Balanced classes</a:t>
            </a:r>
            <a:r>
              <a:rPr lang="en-AU" sz="2400" dirty="0"/>
              <a:t> (not 95% “cat” and 5% “dog”).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9D3FC-6885-113E-DD28-A0B194F0D617}"/>
              </a:ext>
            </a:extLst>
          </p:cNvPr>
          <p:cNvSpPr txBox="1"/>
          <p:nvPr/>
        </p:nvSpPr>
        <p:spPr>
          <a:xfrm>
            <a:off x="5044966" y="843240"/>
            <a:ext cx="6637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i="1" dirty="0"/>
              <a:t>Good data → useful patterns. Bad data → garbage predictions.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9AD4E-C10B-053C-2779-9B16D00F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690688"/>
            <a:ext cx="3924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6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365B-C3D6-462A-B6BA-299FF101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”Unseen”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70C9-BCBE-551A-BB57-3031E182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Q:</a:t>
            </a:r>
            <a:r>
              <a:rPr lang="en-AU" dirty="0"/>
              <a:t> As the model </a:t>
            </a:r>
            <a:r>
              <a:rPr lang="en-AU" b="1" dirty="0"/>
              <a:t>learns</a:t>
            </a:r>
            <a:r>
              <a:rPr lang="en-AU" dirty="0"/>
              <a:t> from the data - how do we </a:t>
            </a:r>
            <a:r>
              <a:rPr lang="en-AU" b="1" dirty="0"/>
              <a:t>check</a:t>
            </a:r>
            <a:r>
              <a:rPr lang="en-AU" dirty="0"/>
              <a:t> that the patterns still hold on </a:t>
            </a:r>
            <a:r>
              <a:rPr lang="en-AU" b="1" dirty="0"/>
              <a:t>unseen</a:t>
            </a:r>
            <a:r>
              <a:rPr lang="en-AU" dirty="0"/>
              <a:t> data?</a:t>
            </a:r>
          </a:p>
          <a:p>
            <a:r>
              <a:rPr lang="en-AU" dirty="0">
                <a:solidFill>
                  <a:srgbClr val="C00000"/>
                </a:solidFill>
              </a:rPr>
              <a:t>A: </a:t>
            </a:r>
            <a:r>
              <a:rPr lang="en-AU" dirty="0"/>
              <a:t>”Hide away” some existing data and show it as ”unseen”</a:t>
            </a:r>
          </a:p>
          <a:p>
            <a:r>
              <a:rPr lang="en-AU" dirty="0"/>
              <a:t> </a:t>
            </a:r>
            <a:endParaRPr lang="ru-RU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6DC3B-A340-3576-6618-3CE0460F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42" y="3323233"/>
            <a:ext cx="47752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0EF0-1E23-D1A8-0F40-AAF86DFB65F6}"/>
              </a:ext>
            </a:extLst>
          </p:cNvPr>
          <p:cNvSpPr txBox="1"/>
          <p:nvPr/>
        </p:nvSpPr>
        <p:spPr>
          <a:xfrm>
            <a:off x="1032641" y="5498597"/>
            <a:ext cx="6101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Model development: </a:t>
            </a:r>
            <a:endParaRPr lang="ru-RU" b="1" dirty="0"/>
          </a:p>
          <a:p>
            <a:r>
              <a:rPr lang="en-AU" b="1" dirty="0"/>
              <a:t>Train</a:t>
            </a:r>
            <a:r>
              <a:rPr lang="en-AU" dirty="0"/>
              <a:t> = learning patterns.</a:t>
            </a:r>
          </a:p>
          <a:p>
            <a:r>
              <a:rPr lang="en-AU" b="1" dirty="0"/>
              <a:t>Test</a:t>
            </a:r>
            <a:r>
              <a:rPr lang="en-AU" dirty="0"/>
              <a:t> = unseen → checks generalization.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FAFE2-6515-5517-2DF4-3A3E132343CB}"/>
              </a:ext>
            </a:extLst>
          </p:cNvPr>
          <p:cNvSpPr txBox="1"/>
          <p:nvPr/>
        </p:nvSpPr>
        <p:spPr>
          <a:xfrm>
            <a:off x="7890642" y="5498597"/>
            <a:ext cx="3852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Inference:</a:t>
            </a:r>
            <a:endParaRPr lang="ru-RU" b="1" dirty="0"/>
          </a:p>
          <a:p>
            <a:r>
              <a:rPr lang="en-AU" b="1" dirty="0"/>
              <a:t>All new data: </a:t>
            </a:r>
            <a:r>
              <a:rPr lang="en-AU" dirty="0"/>
              <a:t>all learning patterns should be valid.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3B9ED8-AB08-5C05-5288-09A3C50A6C93}"/>
              </a:ext>
            </a:extLst>
          </p:cNvPr>
          <p:cNvCxnSpPr/>
          <p:nvPr/>
        </p:nvCxnSpPr>
        <p:spPr>
          <a:xfrm>
            <a:off x="5044966" y="5960262"/>
            <a:ext cx="2506717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6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F52F-71D0-8642-DD18-5C9C706D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153221"/>
            <a:ext cx="10515600" cy="1325563"/>
          </a:xfrm>
        </p:spPr>
        <p:txBody>
          <a:bodyPr/>
          <a:lstStyle/>
          <a:p>
            <a:r>
              <a:rPr lang="en-AU" dirty="0"/>
              <a:t>Validation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618B-15BF-BB91-BC22-B4A3F615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A small slice of data kept aside from training.</a:t>
            </a:r>
          </a:p>
          <a:p>
            <a:r>
              <a:rPr lang="en-AU" sz="2400" dirty="0"/>
              <a:t>Used to </a:t>
            </a:r>
            <a:r>
              <a:rPr lang="en-AU" sz="2400" b="1" dirty="0"/>
              <a:t>check how well the model is learning</a:t>
            </a:r>
            <a:r>
              <a:rPr lang="en-AU" sz="2400" dirty="0"/>
              <a:t> before the final test.</a:t>
            </a:r>
          </a:p>
          <a:p>
            <a:r>
              <a:rPr lang="en-AU" sz="2400" dirty="0"/>
              <a:t>Helps us spot:</a:t>
            </a:r>
          </a:p>
          <a:p>
            <a:pPr lvl="1"/>
            <a:r>
              <a:rPr lang="en-AU" dirty="0"/>
              <a:t>If the model is </a:t>
            </a:r>
            <a:r>
              <a:rPr lang="en-AU" b="1" dirty="0"/>
              <a:t>overfitting</a:t>
            </a:r>
            <a:r>
              <a:rPr lang="en-AU" dirty="0"/>
              <a:t> (memorizing training data).</a:t>
            </a:r>
          </a:p>
          <a:p>
            <a:pPr lvl="1"/>
            <a:r>
              <a:rPr lang="en-AU" dirty="0"/>
              <a:t>Which version of a model works better.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49BC1-857D-7DA8-2775-B903A4D2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52" y="3453579"/>
            <a:ext cx="4749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5A6C-D775-7108-FD0B-F954672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this together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647BB-16EB-E07D-F74F-0819B1C8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tbook-content-fon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40B5F-1F5F-EA07-8D36-B39697E4E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tbook-content-fon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C9152CA-FCA6-C123-3607-B0FAA947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34" y="1690688"/>
            <a:ext cx="11004331" cy="145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DA948-3BAC-309A-C2EF-6F435149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10" y="3317047"/>
            <a:ext cx="2628384" cy="179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C74D3-58A3-2128-9F1E-CCF80D6F3233}"/>
              </a:ext>
            </a:extLst>
          </p:cNvPr>
          <p:cNvSpPr txBox="1"/>
          <p:nvPr/>
        </p:nvSpPr>
        <p:spPr>
          <a:xfrm>
            <a:off x="5307260" y="3550309"/>
            <a:ext cx="383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Model development: </a:t>
            </a:r>
            <a:endParaRPr lang="ru-RU" b="1" dirty="0"/>
          </a:p>
          <a:p>
            <a:r>
              <a:rPr lang="en-AU" b="1" dirty="0"/>
              <a:t>Train</a:t>
            </a:r>
            <a:r>
              <a:rPr lang="en-AU" dirty="0"/>
              <a:t> = learning patterns.</a:t>
            </a:r>
          </a:p>
          <a:p>
            <a:r>
              <a:rPr lang="en-AU" b="1" dirty="0"/>
              <a:t>Test</a:t>
            </a:r>
            <a:r>
              <a:rPr lang="en-AU" dirty="0"/>
              <a:t> = unseen → checks generalization.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0C239-E09F-370A-FF7C-DD22C992787C}"/>
              </a:ext>
            </a:extLst>
          </p:cNvPr>
          <p:cNvSpPr txBox="1"/>
          <p:nvPr/>
        </p:nvSpPr>
        <p:spPr>
          <a:xfrm>
            <a:off x="9757490" y="3550309"/>
            <a:ext cx="307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Inference:</a:t>
            </a:r>
            <a:endParaRPr lang="ru-RU" b="1" dirty="0"/>
          </a:p>
          <a:p>
            <a:r>
              <a:rPr lang="en-AU" dirty="0"/>
              <a:t>All new 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B9BF2-529A-A8AE-C4C0-E3D0720ABF4A}"/>
              </a:ext>
            </a:extLst>
          </p:cNvPr>
          <p:cNvSpPr txBox="1"/>
          <p:nvPr/>
        </p:nvSpPr>
        <p:spPr>
          <a:xfrm>
            <a:off x="2434510" y="5517129"/>
            <a:ext cx="8159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What happens inside the </a:t>
            </a:r>
            <a:r>
              <a:rPr lang="en-AU" sz="3200" dirty="0">
                <a:solidFill>
                  <a:srgbClr val="C00000"/>
                </a:solidFill>
              </a:rPr>
              <a:t>DL </a:t>
            </a:r>
            <a:r>
              <a:rPr lang="en-US" sz="3200" dirty="0">
                <a:solidFill>
                  <a:srgbClr val="C00000"/>
                </a:solidFill>
              </a:rPr>
              <a:t>model training?</a:t>
            </a:r>
          </a:p>
        </p:txBody>
      </p:sp>
    </p:spTree>
    <p:extLst>
      <p:ext uri="{BB962C8B-B14F-4D97-AF65-F5344CB8AC3E}">
        <p14:creationId xmlns:p14="http://schemas.microsoft.com/office/powerpoint/2010/main" val="274423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AD8B-2B32-D660-5E72-A0A8889B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2517" cy="974944"/>
          </a:xfrm>
        </p:spPr>
        <p:txBody>
          <a:bodyPr>
            <a:normAutofit/>
          </a:bodyPr>
          <a:lstStyle/>
          <a:p>
            <a:r>
              <a:rPr lang="en-AU" dirty="0"/>
              <a:t>Neural Network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097B-734B-A1FF-C75C-D5F6EBE4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784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A neural network is a stack of layers (simple mathematical functions).</a:t>
            </a:r>
          </a:p>
          <a:p>
            <a:r>
              <a:rPr lang="en-AU" sz="2400" dirty="0"/>
              <a:t>Each layer transforms data step by step → from raw input to meaningful output.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45F5D-612D-A488-5E42-9D60F0D1E92E}"/>
              </a:ext>
            </a:extLst>
          </p:cNvPr>
          <p:cNvSpPr txBox="1"/>
          <p:nvPr/>
        </p:nvSpPr>
        <p:spPr>
          <a:xfrm>
            <a:off x="838200" y="5137839"/>
            <a:ext cx="1093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2060"/>
                </a:solidFill>
              </a:rPr>
              <a:t>What makes the model learn is the </a:t>
            </a:r>
            <a:r>
              <a:rPr lang="en-AU" sz="2400" b="1" dirty="0">
                <a:solidFill>
                  <a:srgbClr val="C00000"/>
                </a:solidFill>
              </a:rPr>
              <a:t>weights</a:t>
            </a:r>
            <a:r>
              <a:rPr lang="en-AU" sz="2400" b="1" dirty="0">
                <a:solidFill>
                  <a:srgbClr val="002060"/>
                </a:solidFill>
              </a:rPr>
              <a:t>, which adjust to fit patterns in the data.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Picture 4" descr="Neural Networks &amp; Earthquakes - MGHPCC">
            <a:extLst>
              <a:ext uri="{FF2B5EF4-FFF2-40B4-BE49-F238E27FC236}">
                <a16:creationId xmlns:a16="http://schemas.microsoft.com/office/drawing/2014/main" id="{900DB015-5F26-5893-81E8-A68A0465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3687" y="2572066"/>
            <a:ext cx="7834814" cy="21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2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3D16-BDF5-10D0-397F-E565C49D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Weights?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3D3C-B9F9-569D-3D81-92EF73F7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14" y="1690688"/>
            <a:ext cx="4821621" cy="4351338"/>
          </a:xfrm>
        </p:spPr>
        <p:txBody>
          <a:bodyPr>
            <a:normAutofit/>
          </a:bodyPr>
          <a:lstStyle/>
          <a:p>
            <a:r>
              <a:rPr lang="en-AU" sz="2400" dirty="0"/>
              <a:t>Each connection between layers has a </a:t>
            </a:r>
            <a:r>
              <a:rPr lang="en-AU" sz="2400" b="1" dirty="0"/>
              <a:t>weight = strength of influence</a:t>
            </a:r>
            <a:r>
              <a:rPr lang="en-AU" sz="2400" dirty="0"/>
              <a:t>.</a:t>
            </a:r>
          </a:p>
          <a:p>
            <a:r>
              <a:rPr lang="en-AU" sz="2400" dirty="0"/>
              <a:t>At first: random weights → random guesses.</a:t>
            </a:r>
          </a:p>
          <a:p>
            <a:r>
              <a:rPr lang="en-AU" sz="2400" b="1" dirty="0"/>
              <a:t>During training</a:t>
            </a:r>
            <a:r>
              <a:rPr lang="en-AU" sz="2400" dirty="0"/>
              <a:t>: weights are adjusted to reduce error.</a:t>
            </a:r>
          </a:p>
          <a:p>
            <a:r>
              <a:rPr lang="en-AU" sz="2400" b="1" dirty="0"/>
              <a:t>End result</a:t>
            </a:r>
            <a:r>
              <a:rPr lang="en-AU" sz="2400" dirty="0"/>
              <a:t>: the set of all weights = the trained knowledge of the model.</a:t>
            </a:r>
            <a:endParaRPr lang="en-AU" sz="2400" b="1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6" name="Picture 2" descr="machine learning - How are weights calculated in a feed-forward neural  network before they are summed up with bias? - Data Science Stack Exchange">
            <a:extLst>
              <a:ext uri="{FF2B5EF4-FFF2-40B4-BE49-F238E27FC236}">
                <a16:creationId xmlns:a16="http://schemas.microsoft.com/office/drawing/2014/main" id="{2DD442AE-85D6-5258-5270-150AD902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3435" y="1949550"/>
            <a:ext cx="6858000" cy="37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9DA7C-925F-55C5-FF2D-619BF12B0B19}"/>
              </a:ext>
            </a:extLst>
          </p:cNvPr>
          <p:cNvSpPr txBox="1"/>
          <p:nvPr/>
        </p:nvSpPr>
        <p:spPr>
          <a:xfrm>
            <a:off x="7086601" y="1014659"/>
            <a:ext cx="6101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C00000"/>
                </a:solidFill>
              </a:rPr>
              <a:t>The weights ARE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160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EA57-9562-AAD7-33D3-E00C480E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Layers and Representations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76B86-6A14-862C-8F72-4526DA07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51" y="1528315"/>
            <a:ext cx="510934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Input layer:</a:t>
            </a:r>
            <a:r>
              <a:rPr lang="en-AU" dirty="0"/>
              <a:t> raw data (pixels, waveforms, tokens).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Hidden layers:</a:t>
            </a:r>
            <a:r>
              <a:rPr lang="en-AU" dirty="0"/>
              <a:t> learned representations (edges → textures → objects in vision; characters → words → meaning in 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Output layer:</a:t>
            </a:r>
            <a:r>
              <a:rPr lang="en-AU" dirty="0"/>
              <a:t> final prediction (class label, number, text token).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5B29B4-4F3C-9E6E-04BE-DC9A9609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5533" y="1587320"/>
            <a:ext cx="4645979" cy="36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DC9C5-02C1-69C8-7492-8472F0D3EC54}"/>
              </a:ext>
            </a:extLst>
          </p:cNvPr>
          <p:cNvSpPr txBox="1"/>
          <p:nvPr/>
        </p:nvSpPr>
        <p:spPr>
          <a:xfrm>
            <a:off x="5847895" y="5717280"/>
            <a:ext cx="610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Hidden layers = the model’s </a:t>
            </a:r>
            <a:r>
              <a:rPr lang="en-AU" sz="2400" b="1" dirty="0">
                <a:solidFill>
                  <a:srgbClr val="002060"/>
                </a:solidFill>
              </a:rPr>
              <a:t>internal language</a:t>
            </a:r>
            <a:r>
              <a:rPr lang="en-AU" sz="2400" dirty="0">
                <a:solidFill>
                  <a:srgbClr val="002060"/>
                </a:solidFill>
              </a:rPr>
              <a:t> for “taking notes” about the data.</a:t>
            </a:r>
          </a:p>
        </p:txBody>
      </p:sp>
    </p:spTree>
    <p:extLst>
      <p:ext uri="{BB962C8B-B14F-4D97-AF65-F5344CB8AC3E}">
        <p14:creationId xmlns:p14="http://schemas.microsoft.com/office/powerpoint/2010/main" val="99865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6439-C2CA-1D26-D6C5-B7CDB499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52"/>
            <a:ext cx="10515600" cy="1325563"/>
          </a:xfrm>
        </p:spPr>
        <p:txBody>
          <a:bodyPr/>
          <a:lstStyle/>
          <a:p>
            <a:r>
              <a:rPr lang="en-AU" b="1" dirty="0"/>
              <a:t>Parameters &amp; Model 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F9AC-A6CC-1444-8C21-23D9A49B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Parameters</a:t>
            </a:r>
            <a:r>
              <a:rPr lang="en-AU" sz="2400" dirty="0"/>
              <a:t> = all the learnable </a:t>
            </a:r>
            <a:r>
              <a:rPr lang="en-AU" sz="2400" b="1" dirty="0"/>
              <a:t>weights</a:t>
            </a:r>
            <a:r>
              <a:rPr lang="en-AU" sz="2400" dirty="0"/>
              <a:t> and </a:t>
            </a:r>
            <a:r>
              <a:rPr lang="en-AU" sz="2400" b="1" dirty="0"/>
              <a:t>biases</a:t>
            </a:r>
            <a:r>
              <a:rPr lang="en-AU" sz="2400" dirty="0"/>
              <a:t> 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Model size is measured in </a:t>
            </a:r>
            <a:r>
              <a:rPr lang="en-AU" sz="2400" b="1" dirty="0"/>
              <a:t>number of parameters </a:t>
            </a:r>
            <a:r>
              <a:rPr lang="en-AU" sz="2400" dirty="0"/>
              <a:t>(e.g., 110M, 1B).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Bigger ≠ always better : </a:t>
            </a:r>
          </a:p>
          <a:p>
            <a:pPr lvl="1"/>
            <a:r>
              <a:rPr lang="en-AU" dirty="0"/>
              <a:t>more parameters = more capacity but </a:t>
            </a:r>
          </a:p>
          <a:p>
            <a:pPr lvl="1"/>
            <a:r>
              <a:rPr lang="en-AU" dirty="0"/>
              <a:t>more compute + more data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Model cards </a:t>
            </a:r>
            <a:r>
              <a:rPr lang="en-AU" sz="2400" dirty="0"/>
              <a:t>report this so you can gauge complexity and hardware needs.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2323-9194-A655-D1CF-B233250F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7" y="4119905"/>
            <a:ext cx="4191000" cy="212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970C6-B46E-F2D2-CFB7-4FF8E2A4044F}"/>
              </a:ext>
            </a:extLst>
          </p:cNvPr>
          <p:cNvSpPr txBox="1"/>
          <p:nvPr/>
        </p:nvSpPr>
        <p:spPr>
          <a:xfrm>
            <a:off x="7598980" y="4425211"/>
            <a:ext cx="3610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C00000"/>
                </a:solidFill>
              </a:rPr>
              <a:t>But how do these parameters actually get used and updated?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Activation Functions in Neural Networks: 15 examples | Encord">
            <a:extLst>
              <a:ext uri="{FF2B5EF4-FFF2-40B4-BE49-F238E27FC236}">
                <a16:creationId xmlns:a16="http://schemas.microsoft.com/office/drawing/2014/main" id="{1A9233C4-5CBD-F709-D9B0-74FEE68DE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75" y="0"/>
            <a:ext cx="10685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87641-0D3D-95DB-8DF9-82806874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(DL)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63FC-F713-ACC3-A123-0DBBFF891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Deep learning = a type of machine learning that uses </a:t>
            </a:r>
            <a:r>
              <a:rPr lang="en-AU" b="1" dirty="0"/>
              <a:t>neural networks with many layers</a:t>
            </a:r>
            <a:r>
              <a:rPr lang="en-AU" dirty="0"/>
              <a:t> to automatically learn patterns from data.</a:t>
            </a:r>
          </a:p>
          <a:p>
            <a:r>
              <a:rPr lang="en-AU" dirty="0"/>
              <a:t>Unlike traditional ML, where humans design features, DL </a:t>
            </a:r>
            <a:r>
              <a:rPr lang="en-AU" b="1" dirty="0"/>
              <a:t>learns features and predictions end-to-end</a:t>
            </a:r>
            <a:r>
              <a:rPr lang="en-AU" dirty="0"/>
              <a:t>.</a:t>
            </a:r>
          </a:p>
          <a:p>
            <a:r>
              <a:rPr lang="en-AU" dirty="0"/>
              <a:t>It thrives on large datasets and high compute.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1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Number of parameters of recent Transformers models">
            <a:extLst>
              <a:ext uri="{FF2B5EF4-FFF2-40B4-BE49-F238E27FC236}">
                <a16:creationId xmlns:a16="http://schemas.microsoft.com/office/drawing/2014/main" id="{9E29A6D1-FD93-4C6F-B0F5-7AD3A0BC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8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A94E-16EE-7AEF-439B-95DB116D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905"/>
            <a:ext cx="3891455" cy="1406306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34217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A94E-16EE-7AEF-439B-95DB116D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905"/>
            <a:ext cx="3891455" cy="1406306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64835-4689-1D98-3F8A-C670A0A71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03" y="461234"/>
            <a:ext cx="6829097" cy="62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A729-385C-44FE-187B-3AECFD15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C540D-0A26-394E-B827-DB291181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4" name="Picture 6" descr="Decoding Backpropagation and Its Role in Neural Network Learning |  ml-articles – Weights &amp; Biases">
            <a:extLst>
              <a:ext uri="{FF2B5EF4-FFF2-40B4-BE49-F238E27FC236}">
                <a16:creationId xmlns:a16="http://schemas.microsoft.com/office/drawing/2014/main" id="{FC1EAE9D-EC7B-A95E-7554-9A4D0A00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36278"/>
            <a:ext cx="10378964" cy="533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9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51F4-984B-BA5B-8DE7-1C8D145D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1B1B-1DF0-3BB8-588A-E3F9C0D1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Backpropagation illustration">
            <a:extLst>
              <a:ext uri="{FF2B5EF4-FFF2-40B4-BE49-F238E27FC236}">
                <a16:creationId xmlns:a16="http://schemas.microsoft.com/office/drawing/2014/main" id="{8EEAEF43-62B7-3E9B-2E28-E79DA829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648" y="497435"/>
            <a:ext cx="7572704" cy="567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4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DDD8-5AE1-A4E4-3109-4FBB110B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neural architectures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9457-9AFD-64C6-83A3-261DD3E6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Based on how data flows through the model.</a:t>
            </a:r>
          </a:p>
          <a:p>
            <a:r>
              <a:rPr lang="en-AU" dirty="0"/>
              <a:t>Encoder-only</a:t>
            </a:r>
          </a:p>
          <a:p>
            <a:r>
              <a:rPr lang="en-AU" dirty="0"/>
              <a:t>Decoder-only, and </a:t>
            </a:r>
          </a:p>
          <a:p>
            <a:r>
              <a:rPr lang="en-AU" dirty="0"/>
              <a:t>Encoder–decoder.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A3C1E-44F8-1FB0-71EF-F7C9A5C6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2709862"/>
            <a:ext cx="590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1C80-4C37-2FD8-F00F-EF546F9D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5491-C9B3-439C-A46D-A119205D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An </a:t>
            </a:r>
            <a:r>
              <a:rPr lang="en-AU" sz="2400" b="1" dirty="0"/>
              <a:t>encoder</a:t>
            </a:r>
            <a:r>
              <a:rPr lang="en-AU" sz="2400" dirty="0"/>
              <a:t> is the part of a model that </a:t>
            </a:r>
            <a:r>
              <a:rPr lang="en-AU" sz="2400" b="1" dirty="0"/>
              <a:t>reads the input</a:t>
            </a:r>
            <a:r>
              <a:rPr lang="en-AU" sz="2400" dirty="0"/>
              <a:t> and builds an internal summary (representation).</a:t>
            </a:r>
          </a:p>
          <a:p>
            <a:r>
              <a:rPr lang="en-AU" sz="2400" dirty="0"/>
              <a:t>Think of it as a </a:t>
            </a:r>
            <a:r>
              <a:rPr lang="en-AU" sz="2400" b="1" dirty="0"/>
              <a:t>compressor</a:t>
            </a:r>
            <a:r>
              <a:rPr lang="en-AU" sz="2400" dirty="0"/>
              <a:t>: it takes raw messy data and turns it into a compact, meaningful code.</a:t>
            </a:r>
          </a:p>
          <a:p>
            <a:pPr marL="0" indent="0">
              <a:buNone/>
            </a:pPr>
            <a:r>
              <a:rPr lang="en-AU" sz="2400" b="1" dirty="0"/>
              <a:t>Examples: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BERT (text): turns sentences into embeddings used for classification or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err="1"/>
              <a:t>ViT</a:t>
            </a:r>
            <a:r>
              <a:rPr lang="en-AU" sz="2400" dirty="0"/>
              <a:t> (vision): turns image patches into a feature vector for classification.</a:t>
            </a:r>
          </a:p>
          <a:p>
            <a:pPr marL="0" indent="0">
              <a:buNone/>
            </a:pPr>
            <a:r>
              <a:rPr lang="en-AU" sz="2400" b="1" dirty="0"/>
              <a:t>Good for:</a:t>
            </a:r>
            <a:r>
              <a:rPr lang="en-AU" sz="2400" dirty="0"/>
              <a:t> classification, clustering, feature extraction.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3CBDC-60AB-0947-C56B-A4F58608637E}"/>
              </a:ext>
            </a:extLst>
          </p:cNvPr>
          <p:cNvSpPr txBox="1"/>
          <p:nvPr/>
        </p:nvSpPr>
        <p:spPr>
          <a:xfrm>
            <a:off x="6829426" y="704740"/>
            <a:ext cx="4057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A skilled </a:t>
            </a:r>
            <a:r>
              <a:rPr lang="en-AU" b="1" dirty="0">
                <a:solidFill>
                  <a:srgbClr val="C00000"/>
                </a:solidFill>
              </a:rPr>
              <a:t>note-taker</a:t>
            </a:r>
            <a:r>
              <a:rPr lang="en-AU" dirty="0">
                <a:solidFill>
                  <a:srgbClr val="C00000"/>
                </a:solidFill>
              </a:rPr>
              <a:t> → reads a whole book and produces a clear summary.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692C1-F980-44A5-888D-704D5C3B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12" y="2089149"/>
            <a:ext cx="2941637" cy="40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7E12-E48D-AFD8-CB4A-0D272478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E17B-7707-AB87-08B8-4CB926A1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6348413" cy="435133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 </a:t>
            </a:r>
            <a:r>
              <a:rPr lang="en-AU" b="1" dirty="0"/>
              <a:t>decoder</a:t>
            </a:r>
            <a:r>
              <a:rPr lang="en-AU" dirty="0"/>
              <a:t> is the part of a model that </a:t>
            </a:r>
            <a:r>
              <a:rPr lang="en-AU" b="1" dirty="0"/>
              <a:t>generates new outputs</a:t>
            </a:r>
            <a:r>
              <a:rPr lang="en-AU" dirty="0"/>
              <a:t> from a representation.</a:t>
            </a:r>
          </a:p>
          <a:p>
            <a:r>
              <a:rPr lang="en-AU" dirty="0"/>
              <a:t>It expands a compressed meaning back into a sequence (text, audio, image).</a:t>
            </a:r>
          </a:p>
          <a:p>
            <a:pPr marL="0" indent="0">
              <a:buNone/>
            </a:pPr>
            <a:r>
              <a:rPr lang="en-AU" b="1" dirty="0"/>
              <a:t>Examples: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GPT (text): generates next words one by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TTS models: generate audio waveforms from text.</a:t>
            </a:r>
          </a:p>
          <a:p>
            <a:pPr marL="0" indent="0">
              <a:buNone/>
            </a:pPr>
            <a:r>
              <a:rPr lang="en-AU" b="1" dirty="0"/>
              <a:t>Good for:</a:t>
            </a:r>
            <a:r>
              <a:rPr lang="en-AU" dirty="0"/>
              <a:t> translation, text generation, image captioning, TTS.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02FE7-C908-19F6-0ED6-B125CFD6074D}"/>
              </a:ext>
            </a:extLst>
          </p:cNvPr>
          <p:cNvSpPr txBox="1"/>
          <p:nvPr/>
        </p:nvSpPr>
        <p:spPr>
          <a:xfrm>
            <a:off x="6272213" y="681037"/>
            <a:ext cx="5081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A skilled </a:t>
            </a:r>
            <a:r>
              <a:rPr lang="en-AU" b="1" dirty="0">
                <a:solidFill>
                  <a:srgbClr val="C00000"/>
                </a:solidFill>
              </a:rPr>
              <a:t>storyteller</a:t>
            </a:r>
            <a:r>
              <a:rPr lang="en-AU" dirty="0">
                <a:solidFill>
                  <a:srgbClr val="C00000"/>
                </a:solidFill>
              </a:rPr>
              <a:t> → takes a summary and tells the full story in words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E0F58-90B2-7D94-DCFB-7E47E405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931" y="1825625"/>
            <a:ext cx="2447132" cy="39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7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130-1EF3-8632-F742-DF154FC8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Encoder–Decoder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7E7D-A2D0-99A9-EEBB-B44E4B5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882" y="1811338"/>
            <a:ext cx="720566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The </a:t>
            </a:r>
            <a:r>
              <a:rPr lang="en-AU" b="1" dirty="0"/>
              <a:t>seq2seq pipeline</a:t>
            </a:r>
            <a:r>
              <a:rPr lang="en-AU" dirty="0"/>
              <a:t> combines both: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Encoder</a:t>
            </a:r>
            <a:r>
              <a:rPr lang="en-AU" dirty="0"/>
              <a:t> compresses input (e.g. French sentence).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Decoder</a:t>
            </a:r>
            <a:r>
              <a:rPr lang="en-AU" dirty="0"/>
              <a:t> generates new sequence (English translation).</a:t>
            </a:r>
          </a:p>
          <a:p>
            <a:pPr marL="0" indent="0">
              <a:buNone/>
            </a:pPr>
            <a:r>
              <a:rPr lang="en-AU" b="1" dirty="0"/>
              <a:t>Examples: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Whisper (speech → text): audio in → encoder → text out via decoder.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Machine translation: one language in → encoder → another language out via decoder.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39053-E012-1BBE-8026-035C2650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73" y="1811338"/>
            <a:ext cx="2470151" cy="38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8D3E-B970-3011-0509-D1C89035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9405"/>
            <a:ext cx="10515600" cy="1325563"/>
          </a:xfrm>
        </p:spPr>
        <p:txBody>
          <a:bodyPr/>
          <a:lstStyle/>
          <a:p>
            <a:r>
              <a:rPr lang="en-AU" dirty="0"/>
              <a:t>The Problem: Fixed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A7FA3-2C3C-5768-793C-2E1F2815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4943"/>
            <a:ext cx="10515600" cy="4351338"/>
          </a:xfrm>
        </p:spPr>
        <p:txBody>
          <a:bodyPr/>
          <a:lstStyle/>
          <a:p>
            <a:r>
              <a:rPr lang="en-AU" dirty="0"/>
              <a:t>Old models (RNNs, CNNs):</a:t>
            </a:r>
          </a:p>
          <a:p>
            <a:pPr lvl="1"/>
            <a:r>
              <a:rPr lang="en-AU" dirty="0"/>
              <a:t>Process step by step or locally.</a:t>
            </a:r>
          </a:p>
          <a:p>
            <a:pPr lvl="1"/>
            <a:r>
              <a:rPr lang="en-AU" dirty="0"/>
              <a:t>Hard to capture long-range dependencies.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Example: In the sentence </a:t>
            </a:r>
            <a:r>
              <a:rPr lang="en-AU" i="1" dirty="0"/>
              <a:t>“The cat that chased the dog was tired”</a:t>
            </a:r>
            <a:r>
              <a:rPr lang="en-AU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word </a:t>
            </a:r>
            <a:r>
              <a:rPr lang="en-AU" i="1" dirty="0"/>
              <a:t>“was”</a:t>
            </a:r>
            <a:r>
              <a:rPr lang="en-AU" dirty="0"/>
              <a:t> should connect to </a:t>
            </a:r>
            <a:r>
              <a:rPr lang="en-AU" i="1" dirty="0"/>
              <a:t>“cat”</a:t>
            </a:r>
            <a:r>
              <a:rPr lang="en-AU" dirty="0"/>
              <a:t>, not </a:t>
            </a:r>
            <a:r>
              <a:rPr lang="en-AU" i="1" dirty="0"/>
              <a:t>“dog”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Traditional models often miss this.</a:t>
            </a:r>
          </a:p>
          <a:p>
            <a:endParaRPr lang="en-US" dirty="0"/>
          </a:p>
        </p:txBody>
      </p:sp>
      <p:pic>
        <p:nvPicPr>
          <p:cNvPr id="26626" name="Picture 2" descr="Transformer vs RNN: 4 Key Differences and How to Choose - Kolena">
            <a:extLst>
              <a:ext uri="{FF2B5EF4-FFF2-40B4-BE49-F238E27FC236}">
                <a16:creationId xmlns:a16="http://schemas.microsoft.com/office/drawing/2014/main" id="{4870BED4-82AD-F166-A243-0EEC5084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4313611"/>
            <a:ext cx="5934075" cy="25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2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00D2-8FB6-3485-DE97-C63492C9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Attention? (Intuition)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2405-A72F-738D-5CF3-5AE48D459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/>
          <a:lstStyle/>
          <a:p>
            <a:r>
              <a:rPr lang="en-AU" b="1" dirty="0"/>
              <a:t>Attention = focusing on the most relevant parts.</a:t>
            </a:r>
            <a:endParaRPr lang="en-AU" dirty="0"/>
          </a:p>
          <a:p>
            <a:r>
              <a:rPr lang="en-AU" dirty="0"/>
              <a:t>Analogy: when you read a sentence, you don’t remember every word equally → your brain focuses on the words that matter.</a:t>
            </a:r>
          </a:p>
          <a:p>
            <a:r>
              <a:rPr lang="en-AU" dirty="0"/>
              <a:t>In ML: the model learns </a:t>
            </a:r>
            <a:r>
              <a:rPr lang="en-AU" b="1" dirty="0"/>
              <a:t>attention weights</a:t>
            </a:r>
            <a:r>
              <a:rPr lang="en-AU" dirty="0"/>
              <a:t> → which parts of the input should be emphasized for each prediction.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C9FF1-F62B-77EB-1A3C-DE419D66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25625"/>
            <a:ext cx="4343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4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7236-C5C1-C2D7-C5A9-E3E20460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E6FFF-4724-AA19-99C1-9D742D1A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0" y="1624013"/>
            <a:ext cx="3863441" cy="45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B3214-D279-13D6-410A-C20A2572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0" y="2913460"/>
            <a:ext cx="3996360" cy="3263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B6767-8123-DA07-1F25-E49F265F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1" y="3640730"/>
            <a:ext cx="3621882" cy="1933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FF2BB-6477-654E-515F-96CFDFDDF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111" y="1488281"/>
            <a:ext cx="3522662" cy="21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B6C3-3A21-6BA2-7C9A-E551142A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How Attention Works (High-Level)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ED6D-DFF9-E4CF-AE8B-89D581A6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53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Every token/patch compares itself with every other (similarity check).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Attention weights (numbers between 0 and 1) decide “how much should I care about this other part?”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Output = weighted combination of other tokens.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Every position can “look” at every other position directly.</a:t>
            </a:r>
          </a:p>
          <a:p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25BD5F4-F4D4-8572-806F-F583A850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1395" y="1690688"/>
            <a:ext cx="402240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36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958E8-EA65-F925-BED2-0172371E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>
                <a:solidFill>
                  <a:srgbClr val="FFFFFF"/>
                </a:solidFill>
              </a:rPr>
              <a:t>Why Attention is Powerful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F6F4EF-1EBD-F32C-28CF-322DE80F7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921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00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17B7-1A63-8D9B-5978-A60E1D23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Self-Attention vs Cross-Attention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8706-2E48-6BF2-9F3F-6D8E78F3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263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Self-attention: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Each token attends to other tokens in the same sequence.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Used in encoders (e.g., BERT, </a:t>
            </a:r>
            <a:r>
              <a:rPr lang="en-AU" dirty="0" err="1"/>
              <a:t>ViT</a:t>
            </a:r>
            <a:r>
              <a:rPr lang="en-A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Cross-attention: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Decoder attends to encoder outputs.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Used in encoder–decoder models (translation, Whisper, TTS).</a:t>
            </a:r>
          </a:p>
          <a:p>
            <a:endParaRPr lang="en-US" dirty="0"/>
          </a:p>
        </p:txBody>
      </p:sp>
      <p:pic>
        <p:nvPicPr>
          <p:cNvPr id="28674" name="Picture 2" descr="For each local feature, both self-attention and cross-attention... |  Download Scientific Diagram">
            <a:extLst>
              <a:ext uri="{FF2B5EF4-FFF2-40B4-BE49-F238E27FC236}">
                <a16:creationId xmlns:a16="http://schemas.microsoft.com/office/drawing/2014/main" id="{8A229C3F-DA93-EB89-1738-170C1D5D5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0838" y="1528763"/>
            <a:ext cx="5305424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62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D7F3-137B-554F-D5F2-C3AE85ED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318294"/>
            <a:ext cx="9534525" cy="1207294"/>
          </a:xfrm>
        </p:spPr>
        <p:txBody>
          <a:bodyPr/>
          <a:lstStyle/>
          <a:p>
            <a:r>
              <a:rPr lang="en-AU" b="1" dirty="0"/>
              <a:t>Multi-head 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0B3-3631-EB09-00D7-AFC6E4A3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525587"/>
            <a:ext cx="6148387" cy="4351338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A </a:t>
            </a:r>
            <a:r>
              <a:rPr lang="en-AU" sz="2400" b="1" dirty="0"/>
              <a:t>single attention head</a:t>
            </a:r>
            <a:r>
              <a:rPr lang="en-AU" sz="2400" dirty="0"/>
              <a:t> can only focus in one way.</a:t>
            </a:r>
          </a:p>
          <a:p>
            <a:r>
              <a:rPr lang="en-AU" sz="2400" dirty="0"/>
              <a:t>But language, vision, and audio have many kinds of relationships:</a:t>
            </a:r>
          </a:p>
          <a:p>
            <a:pPr lvl="1"/>
            <a:r>
              <a:rPr lang="en-AU" dirty="0"/>
              <a:t>Syntax vs meaning.</a:t>
            </a:r>
          </a:p>
          <a:p>
            <a:pPr lvl="1"/>
            <a:r>
              <a:rPr lang="en-AU" dirty="0"/>
              <a:t>Local vs global.</a:t>
            </a:r>
          </a:p>
          <a:p>
            <a:pPr lvl="1"/>
            <a:r>
              <a:rPr lang="en-AU" dirty="0"/>
              <a:t>Fine detail vs broad theme.</a:t>
            </a:r>
          </a:p>
          <a:p>
            <a:r>
              <a:rPr lang="en-AU" sz="2400" b="1" dirty="0"/>
              <a:t>Multi-head attention = multiple “lenses” in parallel.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Each head looks at the sequence differently.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outputs are combined into a richer representation.</a:t>
            </a:r>
          </a:p>
          <a:p>
            <a:endParaRPr lang="en-US" sz="2400" dirty="0"/>
          </a:p>
        </p:txBody>
      </p:sp>
      <p:pic>
        <p:nvPicPr>
          <p:cNvPr id="35842" name="Picture 2" descr="multihead">
            <a:extLst>
              <a:ext uri="{FF2B5EF4-FFF2-40B4-BE49-F238E27FC236}">
                <a16:creationId xmlns:a16="http://schemas.microsoft.com/office/drawing/2014/main" id="{5C551FB5-96D5-483B-7614-6FC571B5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325" y="1739900"/>
            <a:ext cx="43561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1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1B60-7B00-6023-422E-D5F258E9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A3F7-1922-E95A-9644-516253BC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3924D-49F6-1DFE-E778-F163788A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05737" cy="3689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A341-5774-1CCD-A6E2-B057CB2622A2}"/>
              </a:ext>
            </a:extLst>
          </p:cNvPr>
          <p:cNvSpPr txBox="1"/>
          <p:nvPr/>
        </p:nvSpPr>
        <p:spPr>
          <a:xfrm>
            <a:off x="1878807" y="61235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https://modelcards.withgoogle.com/model-cards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414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Visualize word embeddings from rasa nlu in Tensorboard - Rasa Open Source -  2024-12-09">
            <a:extLst>
              <a:ext uri="{FF2B5EF4-FFF2-40B4-BE49-F238E27FC236}">
                <a16:creationId xmlns:a16="http://schemas.microsoft.com/office/drawing/2014/main" id="{BC21195E-9CA3-344C-948F-6FC7EF5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8566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47781-339D-038B-6E32-DF39A6A1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B880-AC01-9595-7171-CAE579F3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Models can’t work with words, pixels, or audio directly.</a:t>
            </a:r>
          </a:p>
          <a:p>
            <a:r>
              <a:rPr lang="en-AU" dirty="0"/>
              <a:t>First step: </a:t>
            </a:r>
            <a:r>
              <a:rPr lang="en-AU" b="1" dirty="0"/>
              <a:t>turn data into numbers</a:t>
            </a:r>
            <a:r>
              <a:rPr lang="en-AU" dirty="0"/>
              <a:t>.</a:t>
            </a:r>
          </a:p>
          <a:p>
            <a:r>
              <a:rPr lang="en-AU" dirty="0"/>
              <a:t>Those numbers are organized as </a:t>
            </a:r>
            <a:r>
              <a:rPr lang="en-AU" b="1" dirty="0"/>
              <a:t>embedding vectors</a:t>
            </a:r>
            <a:r>
              <a:rPr lang="en-AU" dirty="0"/>
              <a:t>.</a:t>
            </a:r>
          </a:p>
          <a:p>
            <a:r>
              <a:rPr lang="en-AU" dirty="0"/>
              <a:t>Each embedding captures </a:t>
            </a:r>
            <a:r>
              <a:rPr lang="en-AU" i="1" dirty="0"/>
              <a:t>meaning</a:t>
            </a:r>
            <a:r>
              <a:rPr lang="en-AU" dirty="0"/>
              <a:t>, not just raw values.</a:t>
            </a:r>
          </a:p>
          <a:p>
            <a:pPr marL="0" indent="0">
              <a:buNone/>
            </a:pPr>
            <a:r>
              <a:rPr lang="en-AU" dirty="0"/>
              <a:t>	“Cat” embedding ≠ ASCII code — it encodes meaning &amp; context.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9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FB6D-AA72-5FF1-7D72-AE33CC72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Embeddings</a:t>
            </a:r>
            <a:endParaRPr lang="en-US" dirty="0"/>
          </a:p>
        </p:txBody>
      </p:sp>
      <p:pic>
        <p:nvPicPr>
          <p:cNvPr id="30722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7347C716-56A2-3FE2-350B-B4051A19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1342965"/>
            <a:ext cx="6838950" cy="510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2F2B-7203-29A1-41D7-096DB979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Embeddings as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D5AB2-B1D5-AB4A-6A8A-5EB1AD9D5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The Ultimate Guide to Word Embeddings">
            <a:extLst>
              <a:ext uri="{FF2B5EF4-FFF2-40B4-BE49-F238E27FC236}">
                <a16:creationId xmlns:a16="http://schemas.microsoft.com/office/drawing/2014/main" id="{874F5D0E-BC90-97CE-DEB3-CDF846F7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13264"/>
            <a:ext cx="9015412" cy="53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2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747-12F7-130B-3B18-41F0C7F1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“closeness”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F99F-5266-3220-9CCB-7AA43683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08" y="1567420"/>
            <a:ext cx="7723510" cy="4351338"/>
          </a:xfrm>
        </p:spPr>
        <p:txBody>
          <a:bodyPr>
            <a:normAutofit/>
          </a:bodyPr>
          <a:lstStyle/>
          <a:p>
            <a:r>
              <a:rPr lang="en-AU" dirty="0"/>
              <a:t>To compare two embeddings, we measure the </a:t>
            </a:r>
            <a:r>
              <a:rPr lang="en-AU" b="1" dirty="0"/>
              <a:t>angle</a:t>
            </a:r>
            <a:r>
              <a:rPr lang="en-AU" dirty="0"/>
              <a:t> between them.</a:t>
            </a:r>
          </a:p>
          <a:p>
            <a:r>
              <a:rPr lang="en-AU" b="1" dirty="0"/>
              <a:t>Cosine similarity = cos(angle)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1 = identical direction (very similar).</a:t>
            </a:r>
          </a:p>
          <a:p>
            <a:pPr lvl="1"/>
            <a:r>
              <a:rPr lang="en-AU" dirty="0"/>
              <a:t>0 = unrelated (90° apart).</a:t>
            </a:r>
          </a:p>
          <a:p>
            <a:pPr lvl="1"/>
            <a:r>
              <a:rPr lang="en-AU" dirty="0"/>
              <a:t>–1 = opposite meaning (rare in embeddings).</a:t>
            </a:r>
          </a:p>
          <a:p>
            <a:r>
              <a:rPr lang="en-AU" dirty="0"/>
              <a:t>Used in:</a:t>
            </a:r>
          </a:p>
          <a:p>
            <a:pPr lvl="1"/>
            <a:r>
              <a:rPr lang="en-AU" dirty="0"/>
              <a:t>Semantic search (find closest match).</a:t>
            </a:r>
          </a:p>
          <a:p>
            <a:pPr lvl="1"/>
            <a:r>
              <a:rPr lang="en-AU" dirty="0"/>
              <a:t>Clustering (group by similarity).</a:t>
            </a:r>
          </a:p>
          <a:p>
            <a:pPr lvl="1"/>
            <a:r>
              <a:rPr lang="en-AU" dirty="0"/>
              <a:t>Recommenders (similar songs, products).</a:t>
            </a:r>
          </a:p>
          <a:p>
            <a:endParaRPr lang="en-US" dirty="0"/>
          </a:p>
        </p:txBody>
      </p:sp>
      <p:pic>
        <p:nvPicPr>
          <p:cNvPr id="1026" name="Picture 2" descr="Embeddings">
            <a:extLst>
              <a:ext uri="{FF2B5EF4-FFF2-40B4-BE49-F238E27FC236}">
                <a16:creationId xmlns:a16="http://schemas.microsoft.com/office/drawing/2014/main" id="{30E158DB-DB67-4321-0748-5FC31A4C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544" y="2371817"/>
            <a:ext cx="5418738" cy="27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59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9835-62E0-966B-543B-872B8D2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53" y="382587"/>
            <a:ext cx="10515600" cy="1325563"/>
          </a:xfrm>
        </p:spPr>
        <p:txBody>
          <a:bodyPr/>
          <a:lstStyle/>
          <a:p>
            <a:r>
              <a:rPr lang="en-US" dirty="0"/>
              <a:t>Embeddings are model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5C50-6DCD-CFD9-7FE5-304F6E41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53" y="2317748"/>
            <a:ext cx="10515600" cy="4351338"/>
          </a:xfrm>
        </p:spPr>
        <p:txBody>
          <a:bodyPr/>
          <a:lstStyle/>
          <a:p>
            <a:r>
              <a:rPr lang="en-AU" b="1" dirty="0"/>
              <a:t>Input to models:</a:t>
            </a:r>
            <a:r>
              <a:rPr lang="en-AU" dirty="0"/>
              <a:t> everything starts as embeddings.</a:t>
            </a:r>
          </a:p>
          <a:p>
            <a:r>
              <a:rPr lang="en-AU" b="1" dirty="0"/>
              <a:t>Outputs from encoders:</a:t>
            </a:r>
            <a:r>
              <a:rPr lang="en-AU" dirty="0"/>
              <a:t> embeddings = compressed meaning, reused later.</a:t>
            </a:r>
          </a:p>
          <a:p>
            <a:r>
              <a:rPr lang="en-AU" b="1" dirty="0"/>
              <a:t>Reusable features:</a:t>
            </a:r>
            <a:endParaRPr lang="en-AU" dirty="0"/>
          </a:p>
          <a:p>
            <a:pPr lvl="1"/>
            <a:r>
              <a:rPr lang="en-AU" dirty="0"/>
              <a:t>Search: find similar documents/images.</a:t>
            </a:r>
          </a:p>
          <a:p>
            <a:pPr lvl="1"/>
            <a:r>
              <a:rPr lang="en-AU" dirty="0"/>
              <a:t>Classification: use embeddings to predict labels.</a:t>
            </a:r>
          </a:p>
          <a:p>
            <a:pPr lvl="1"/>
            <a:r>
              <a:rPr lang="en-AU" dirty="0"/>
              <a:t>Clustering: group similar data without labels.</a:t>
            </a:r>
          </a:p>
          <a:p>
            <a:r>
              <a:rPr lang="en-AU" dirty="0"/>
              <a:t>This is why model cards always mention </a:t>
            </a:r>
            <a:r>
              <a:rPr lang="en-AU" b="1" dirty="0"/>
              <a:t>embedding size</a:t>
            </a:r>
            <a:r>
              <a:rPr lang="en-AU" dirty="0"/>
              <a:t> (e.g. </a:t>
            </a:r>
            <a:r>
              <a:rPr lang="en-AU" dirty="0" err="1"/>
              <a:t>hidden_dim</a:t>
            </a:r>
            <a:r>
              <a:rPr lang="en-AU" dirty="0"/>
              <a:t> = 768).</a:t>
            </a:r>
          </a:p>
          <a:p>
            <a:endParaRPr lang="en-US" dirty="0"/>
          </a:p>
        </p:txBody>
      </p:sp>
      <p:pic>
        <p:nvPicPr>
          <p:cNvPr id="4" name="Picture 2" descr="An encoder with attention layers can add contextual meaning to embeddings.">
            <a:extLst>
              <a:ext uri="{FF2B5EF4-FFF2-40B4-BE49-F238E27FC236}">
                <a16:creationId xmlns:a16="http://schemas.microsoft.com/office/drawing/2014/main" id="{871F483D-E954-D654-EF0D-E54F604D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028" y="384175"/>
            <a:ext cx="5028956" cy="24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6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14CD9-25BF-0C3C-2835-21F0CE72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Deep Learning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0265549-D1DB-28A2-3AF8-DE6E2EBC3B7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2284413"/>
            <a:ext cx="10906125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59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DB8A-D895-D6A7-B4C5-45C9EF66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models: open models vs proprietary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18974B-4FE0-124E-9680-45C1009F2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94702"/>
              </p:ext>
            </p:extLst>
          </p:nvPr>
        </p:nvGraphicFramePr>
        <p:xfrm>
          <a:off x="801688" y="2098396"/>
          <a:ext cx="10515600" cy="301752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147304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36330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28640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839734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83298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Type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What It Means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Pros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Cons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55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Open Models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Architecture &amp; weights are public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BERT, </a:t>
                      </a:r>
                      <a:r>
                        <a:rPr lang="en-AU" dirty="0" err="1"/>
                        <a:t>ViT</a:t>
                      </a:r>
                      <a:r>
                        <a:rPr lang="en-AU" dirty="0"/>
                        <a:t>, Whisper, </a:t>
                      </a:r>
                      <a:r>
                        <a:rPr lang="en-AU" dirty="0" err="1"/>
                        <a:t>LLaMA</a:t>
                      </a:r>
                      <a:r>
                        <a:rPr lang="en-AU" dirty="0"/>
                        <a:t>, Stable Diffusion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Transparent, reproducible, customizable, community-driven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May require more setup &amp; compute, no official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5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 dirty="0"/>
                        <a:t>Proprietary Models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Weights/code not fully public; API access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GPT-4, Gemini, Claude, </a:t>
                      </a:r>
                      <a:r>
                        <a:rPr lang="en-AU" dirty="0" err="1"/>
                        <a:t>Copilot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 to use, high performance, hosted &amp; supported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Closed weights = less transparency, limited customization, usage costs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200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82FF778-8B68-1CEC-B31F-23BCEFA0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26075"/>
            <a:ext cx="27940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2687-6E73-64B5-687E-BCB8A49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76" y="5523624"/>
            <a:ext cx="2092569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8720C-1266-3B28-91DB-23B11B1B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1" y="5523623"/>
            <a:ext cx="1987907" cy="8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45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F74E-0E74-EA36-A383-6CF43387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models: pre-trained (out-of-box) vs developed from scratch/adjusted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C0C81D-3EE7-6346-B829-60754AF4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24503"/>
              </p:ext>
            </p:extLst>
          </p:nvPr>
        </p:nvGraphicFramePr>
        <p:xfrm>
          <a:off x="838200" y="2035334"/>
          <a:ext cx="10515600" cy="393192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11320357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67058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017434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324250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05398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Type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What It Means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Pros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Cons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977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Pretrained (Out-of-the-Box)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Model trained on large generic data, used directly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BERT for text classification, ViT for images, Whisper for ASR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Fast to deploy, strong baseline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May not fit domain-specific needs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65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From Scratch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Train new model with random weights on your 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Custom CNN for medical images, custom ASR on rare dialect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Full control, tailored to unique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Expensive, slow, needs lots of data &amp; compute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01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Adjusted (Fine-Tuned / Adapted)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Start from pretrained, adjust weights with your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Fine-tuned GPT on customer chats, Wav2Vec on call center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Balance: cheaper than scratch, more accurate than vanilla pretrained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Still requires quality </a:t>
                      </a:r>
                      <a:r>
                        <a:rPr lang="en-AU" dirty="0" err="1"/>
                        <a:t>labeled</a:t>
                      </a:r>
                      <a:r>
                        <a:rPr lang="en-AU" dirty="0"/>
                        <a:t> data &amp; compute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0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214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680-7ABF-49D3-3D32-E517ACD6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Local vs API based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2DABBF9-DED7-4D42-8AAD-8B05B5AF8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522142"/>
              </p:ext>
            </p:extLst>
          </p:nvPr>
        </p:nvGraphicFramePr>
        <p:xfrm>
          <a:off x="973370" y="1883287"/>
          <a:ext cx="10515600" cy="27432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174480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35947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017150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42194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Approach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Why / When to Use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Requirements / Costs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31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API-based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Quick setup, no hardware needed, access to proprietary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Pay-per-use (tokens/requests), dependent on provider uptime, data leaves your environment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OpenAI</a:t>
                      </a:r>
                      <a:r>
                        <a:rPr lang="en-AU" dirty="0"/>
                        <a:t> GPT, Gemini, Claude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96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Local inference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Full control, no data leaves your machine, can run open-source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Strong hardware (GPUs, RAM), setup complexity, energy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LLaMA</a:t>
                      </a:r>
                      <a:r>
                        <a:rPr lang="en-AU" dirty="0"/>
                        <a:t>, Stable Diffusion, Whisper run locally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78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8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3506B-1C0E-55B5-33C2-17C44FA3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04" y="247187"/>
            <a:ext cx="7268627" cy="1241684"/>
          </a:xfrm>
        </p:spPr>
        <p:txBody>
          <a:bodyPr anchor="b">
            <a:normAutofit/>
          </a:bodyPr>
          <a:lstStyle/>
          <a:p>
            <a:r>
              <a:rPr lang="en-US" sz="4000" dirty="0"/>
              <a:t>Bias in Models and data: what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9A5A-1AB7-3D5C-7123-6A4103FA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52" y="1860916"/>
            <a:ext cx="7177830" cy="353508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AU" sz="2000" b="1" dirty="0"/>
              <a:t>Where bias comes from:</a:t>
            </a: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Data bias</a:t>
            </a:r>
            <a:r>
              <a:rPr lang="en-AU" sz="2000" dirty="0"/>
              <a:t> → training data doesn’t reflect reality (e.g., mostly English text, mostly Western images).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Label bias</a:t>
            </a:r>
            <a:r>
              <a:rPr lang="en-AU" sz="2000" dirty="0"/>
              <a:t> → annotations reflect human assumptions/prejudices.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Algorithmic bias</a:t>
            </a:r>
            <a:r>
              <a:rPr lang="en-AU" sz="2000" dirty="0"/>
              <a:t> → model overfits patterns that reinforce existing imbalances.</a:t>
            </a:r>
          </a:p>
          <a:p>
            <a:pPr marL="0" indent="0">
              <a:buNone/>
            </a:pPr>
            <a:r>
              <a:rPr lang="en-AU" sz="2000" b="1" dirty="0"/>
              <a:t>Why it matters:</a:t>
            </a: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Predictions may be </a:t>
            </a:r>
            <a:r>
              <a:rPr lang="en-AU" sz="2000" b="1" dirty="0"/>
              <a:t>less accurate for underrepresented groups</a:t>
            </a:r>
            <a:r>
              <a:rPr lang="en-AU" sz="2000" dirty="0"/>
              <a:t> (e.g., speech recognition failing on certain accents).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Can </a:t>
            </a:r>
            <a:r>
              <a:rPr lang="en-AU" sz="2000" b="1" dirty="0"/>
              <a:t>reinforce stereotypes</a:t>
            </a:r>
            <a:r>
              <a:rPr lang="en-AU" sz="2000" dirty="0"/>
              <a:t> (e.g., occupation → gender associations).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Reduces </a:t>
            </a:r>
            <a:r>
              <a:rPr lang="en-AU" sz="2000" b="1" dirty="0"/>
              <a:t>fairness and trust</a:t>
            </a:r>
            <a:r>
              <a:rPr lang="en-AU" sz="2000" dirty="0"/>
              <a:t> in deployed systems.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E02AB73C-D114-216B-24BD-9B36D30B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31" y="2092013"/>
            <a:ext cx="4170530" cy="26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70B4-FF72-242F-C196-B178B5B0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models: make you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EDF6-4816-EDFE-DDBB-FE82A7BFA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3" y="1557612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Dozens of models exist for the same task (ASR, translation, image classification…).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Each claims to be “state of the art.”</a:t>
            </a:r>
          </a:p>
          <a:p>
            <a:pPr marL="0" indent="0">
              <a:buNone/>
            </a:pPr>
            <a:r>
              <a:rPr lang="en-AU" sz="2400" b="1" dirty="0"/>
              <a:t>How to decide: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 err="1"/>
              <a:t>Leaderboards</a:t>
            </a:r>
            <a:r>
              <a:rPr lang="en-AU" sz="2400" dirty="0"/>
              <a:t> → compare models on shared benchmarks (ImageNet, GLUE, </a:t>
            </a:r>
            <a:r>
              <a:rPr lang="en-AU" sz="2400" dirty="0" err="1"/>
              <a:t>LibriSpeech</a:t>
            </a:r>
            <a:r>
              <a:rPr lang="en-AU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Evaluation metrics</a:t>
            </a:r>
            <a:r>
              <a:rPr lang="en-AU" sz="2400" dirty="0"/>
              <a:t> → accuracy, F1, BLEU, WER, MOS (depending on task).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Other factors:</a:t>
            </a:r>
            <a:endParaRPr lang="en-A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Compute cost (inference speed, GPU needs).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Licensing (can you use it commercially?).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Domain fit (general vs domain-specific training).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CCB8F-18D5-633B-9858-E2DBC3F9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96" y="4156416"/>
            <a:ext cx="3936343" cy="22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2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C0F76-2C12-DA64-BF44-50954AAC6C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FA2A1-7F46-54D1-8B02-521451A5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3350981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8422-6E4E-A44D-52D3-9CC7413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966E-6DDC-4EDC-0B79-D792DE3C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925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DL is an evolution of ML</a:t>
            </a:r>
          </a:p>
          <a:p>
            <a:r>
              <a:rPr lang="en-AU" b="1" dirty="0"/>
              <a:t>ML</a:t>
            </a:r>
            <a:r>
              <a:rPr lang="en-AU" dirty="0"/>
              <a:t> = handcrafted features + classical algorithms (SVM, decision trees, etc.).</a:t>
            </a:r>
          </a:p>
          <a:p>
            <a:r>
              <a:rPr lang="en-AU" b="1" dirty="0"/>
              <a:t>DL</a:t>
            </a:r>
            <a:r>
              <a:rPr lang="en-AU" dirty="0"/>
              <a:t> = feature learning + neural networks (end-to-end).</a:t>
            </a:r>
          </a:p>
        </p:txBody>
      </p:sp>
      <p:pic>
        <p:nvPicPr>
          <p:cNvPr id="9218" name="Picture 2" descr="Breakdown: Simplify AI, ML, NLP, Deep Learning, Computer Vision | by Palak  Jain | Medium">
            <a:extLst>
              <a:ext uri="{FF2B5EF4-FFF2-40B4-BE49-F238E27FC236}">
                <a16:creationId xmlns:a16="http://schemas.microsoft.com/office/drawing/2014/main" id="{B7E072C3-FDBA-3A51-2899-B7BE09E0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7455" y="1604963"/>
            <a:ext cx="564091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8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5392A-0AA6-50AD-BF7F-A751A363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7512" y="206423"/>
            <a:ext cx="10771632" cy="6445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20A8C-BA14-5166-C280-E8B5EA1F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B634-41D8-8788-0822-E231558C6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Modeling is at the heart of Machine Learning/DL</a:t>
            </a:r>
            <a:endParaRPr lang="en-US" dirty="0"/>
          </a:p>
          <a:p>
            <a:r>
              <a:rPr lang="en-AU" dirty="0"/>
              <a:t>The </a:t>
            </a:r>
            <a:r>
              <a:rPr lang="en-AU" b="1" dirty="0"/>
              <a:t>aim of modeling</a:t>
            </a:r>
            <a:r>
              <a:rPr lang="en-AU" dirty="0"/>
              <a:t> is to make predictions or decisions from data:</a:t>
            </a:r>
          </a:p>
          <a:p>
            <a:pPr lvl="1"/>
            <a:r>
              <a:rPr lang="en-AU" dirty="0"/>
              <a:t>i.e. approximate the relationship between inputs and outputs</a:t>
            </a:r>
          </a:p>
          <a:p>
            <a:r>
              <a:rPr lang="en-AU" dirty="0"/>
              <a:t>A </a:t>
            </a:r>
            <a:r>
              <a:rPr lang="en-AU" b="1" dirty="0"/>
              <a:t>model</a:t>
            </a:r>
            <a:r>
              <a:rPr lang="en-AU" dirty="0"/>
              <a:t> is a mathematical function:</a:t>
            </a:r>
            <a:endParaRPr lang="en-AU" b="1" dirty="0"/>
          </a:p>
          <a:p>
            <a:pPr lvl="1"/>
            <a:r>
              <a:rPr lang="en-AU" b="1" dirty="0"/>
              <a:t>x</a:t>
            </a:r>
            <a:r>
              <a:rPr lang="en-AU" dirty="0"/>
              <a:t> = input (image, text, audio, tabular data).</a:t>
            </a:r>
          </a:p>
          <a:p>
            <a:pPr lvl="1"/>
            <a:r>
              <a:rPr lang="en-AU" b="1" dirty="0"/>
              <a:t>y</a:t>
            </a:r>
            <a:r>
              <a:rPr lang="en-AU" dirty="0"/>
              <a:t> = target (label, category, numerical value).</a:t>
            </a:r>
          </a:p>
          <a:p>
            <a:endParaRPr lang="en-AU" dirty="0"/>
          </a:p>
          <a:p>
            <a:r>
              <a:rPr lang="en-AU" b="1" dirty="0"/>
              <a:t>Models generalize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given new, unseen data, the model should make accurate predictions without human intervention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93C8-47DB-E211-F1B4-743A90E2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7" y="3761713"/>
            <a:ext cx="2153242" cy="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olved 1.Describe the relationship between the x and y | Chegg.com">
            <a:extLst>
              <a:ext uri="{FF2B5EF4-FFF2-40B4-BE49-F238E27FC236}">
                <a16:creationId xmlns:a16="http://schemas.microsoft.com/office/drawing/2014/main" id="{CA0C44AD-7FCD-1AC6-0CEA-616612955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51" b="3761"/>
          <a:stretch/>
        </p:blipFill>
        <p:spPr bwMode="auto">
          <a:xfrm>
            <a:off x="0" y="681037"/>
            <a:ext cx="121920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6421A-CE99-76FB-58AA-E370DBA1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221E-8719-71F9-510C-E90A1B0B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/>
          </a:bodyPr>
          <a:lstStyle/>
          <a:p>
            <a:r>
              <a:rPr lang="en-AU" dirty="0"/>
              <a:t>A model cannot “invent knowledge”; it </a:t>
            </a:r>
            <a:r>
              <a:rPr lang="en-AU" b="1" dirty="0"/>
              <a:t>learns patterns from data</a:t>
            </a:r>
            <a:r>
              <a:rPr lang="en-AU" dirty="0"/>
              <a:t>.</a:t>
            </a:r>
            <a:endParaRPr lang="en-AU" b="1" dirty="0"/>
          </a:p>
          <a:p>
            <a:r>
              <a:rPr lang="en-AU" b="1" dirty="0"/>
              <a:t>Data provides examples of the world.</a:t>
            </a:r>
            <a:endParaRPr lang="en-AU" dirty="0"/>
          </a:p>
          <a:p>
            <a:pPr lvl="1"/>
            <a:r>
              <a:rPr lang="en-AU" dirty="0"/>
              <a:t>Each training example is a pair (x, y) showing what the correct output should be.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By learning from many examples, the model “discovers” the underlying patterns.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Modeling is at the heart of ML</a:t>
            </a:r>
            <a:r>
              <a:rPr lang="en-AU" dirty="0"/>
              <a:t> → everything else (data prep, training, evaluation, deployment) revolves around building, refining, and testing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5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6E05-1309-3BF2-408C-F659CDC4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C61C-89E5-45CE-7F93-90F13E73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Most of the time, we want a model that predicts a specific output (y) from input X</a:t>
            </a:r>
          </a:p>
          <a:p>
            <a:r>
              <a:rPr lang="en-AU" dirty="0"/>
              <a:t> For this, we need </a:t>
            </a:r>
            <a:r>
              <a:rPr lang="en-AU" b="1" dirty="0" err="1"/>
              <a:t>labeled</a:t>
            </a:r>
            <a:r>
              <a:rPr lang="en-AU" dirty="0"/>
              <a:t> data — examples with answers.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If you want a model that outputs </a:t>
            </a:r>
            <a:r>
              <a:rPr lang="en-AU" b="1" dirty="0"/>
              <a:t>specific answers</a:t>
            </a:r>
            <a:r>
              <a:rPr lang="en-AU" dirty="0"/>
              <a:t> (cat vs dog, </a:t>
            </a:r>
            <a:r>
              <a:rPr lang="en-AU" dirty="0" err="1"/>
              <a:t>tumor</a:t>
            </a:r>
            <a:r>
              <a:rPr lang="en-AU" dirty="0"/>
              <a:t> vs healthy), you need examples </a:t>
            </a:r>
            <a:r>
              <a:rPr lang="en-AU" b="1" dirty="0"/>
              <a:t>with the answers included</a:t>
            </a:r>
            <a:r>
              <a:rPr lang="en-AU" dirty="0"/>
              <a:t> → </a:t>
            </a:r>
            <a:r>
              <a:rPr lang="en-AU" dirty="0" err="1"/>
              <a:t>labeled</a:t>
            </a:r>
            <a:r>
              <a:rPr lang="en-AU" dirty="0"/>
              <a:t> data.</a:t>
            </a:r>
          </a:p>
          <a:p>
            <a:r>
              <a:rPr lang="en-AU" b="1" dirty="0">
                <a:solidFill>
                  <a:srgbClr val="C00000"/>
                </a:solidFill>
              </a:rPr>
              <a:t>Supervised learning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22C30-0429-C9ED-CB8C-0E93BA303C11}"/>
              </a:ext>
            </a:extLst>
          </p:cNvPr>
          <p:cNvGrpSpPr/>
          <p:nvPr/>
        </p:nvGrpSpPr>
        <p:grpSpPr>
          <a:xfrm>
            <a:off x="2695903" y="3316073"/>
            <a:ext cx="6821214" cy="1248838"/>
            <a:chOff x="2695903" y="3316073"/>
            <a:chExt cx="6821214" cy="1248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1DEF3A-46A5-7807-9DC3-B1BC7C8CF877}"/>
                </a:ext>
              </a:extLst>
            </p:cNvPr>
            <p:cNvSpPr/>
            <p:nvPr/>
          </p:nvSpPr>
          <p:spPr>
            <a:xfrm>
              <a:off x="4700751" y="3500739"/>
              <a:ext cx="2790497" cy="10641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F21BB7-CC7A-8FFA-07DB-29B6052A24EF}"/>
                </a:ext>
              </a:extLst>
            </p:cNvPr>
            <p:cNvCxnSpPr/>
            <p:nvPr/>
          </p:nvCxnSpPr>
          <p:spPr>
            <a:xfrm>
              <a:off x="2695903" y="4001294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4395C6-B56D-8DB6-CC1D-F564AB711672}"/>
                </a:ext>
              </a:extLst>
            </p:cNvPr>
            <p:cNvCxnSpPr/>
            <p:nvPr/>
          </p:nvCxnSpPr>
          <p:spPr>
            <a:xfrm>
              <a:off x="7672551" y="4032825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F7C70F-B074-8EAA-8C99-395C7072F92D}"/>
                </a:ext>
              </a:extLst>
            </p:cNvPr>
            <p:cNvCxnSpPr/>
            <p:nvPr/>
          </p:nvCxnSpPr>
          <p:spPr>
            <a:xfrm>
              <a:off x="2695903" y="4232522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80D272-4546-5D9E-2FB6-FD1D9A504EEA}"/>
                </a:ext>
              </a:extLst>
            </p:cNvPr>
            <p:cNvCxnSpPr/>
            <p:nvPr/>
          </p:nvCxnSpPr>
          <p:spPr>
            <a:xfrm>
              <a:off x="2695903" y="3775321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0D4BDA-C936-8E81-1E9B-91B17530AA95}"/>
                </a:ext>
              </a:extLst>
            </p:cNvPr>
            <p:cNvSpPr txBox="1"/>
            <p:nvPr/>
          </p:nvSpPr>
          <p:spPr>
            <a:xfrm>
              <a:off x="3618186" y="33385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191029-5F03-50D0-8687-21BFE5753981}"/>
                </a:ext>
              </a:extLst>
            </p:cNvPr>
            <p:cNvSpPr txBox="1"/>
            <p:nvPr/>
          </p:nvSpPr>
          <p:spPr>
            <a:xfrm>
              <a:off x="8297916" y="331607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28CF25-06B0-9A9A-0E75-E2308FF6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2728" y="3675587"/>
              <a:ext cx="1817003" cy="690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03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9DC2-7BEC-8D03-F17D-FD0C484E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No Labels?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F557-C938-5C4C-2F50-DA15618A4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8986" cy="4351338"/>
          </a:xfrm>
        </p:spPr>
        <p:txBody>
          <a:bodyPr/>
          <a:lstStyle/>
          <a:p>
            <a:r>
              <a:rPr lang="en-AU" dirty="0"/>
              <a:t>Real world: </a:t>
            </a:r>
            <a:r>
              <a:rPr lang="en-AU" dirty="0" err="1"/>
              <a:t>unlabeled</a:t>
            </a:r>
            <a:r>
              <a:rPr lang="en-AU" dirty="0"/>
              <a:t> data is everywhere (images, audio, text)&lt;- Labels are expensive to create.</a:t>
            </a:r>
          </a:p>
          <a:p>
            <a:r>
              <a:rPr lang="en-AU" dirty="0"/>
              <a:t>The model can still find </a:t>
            </a:r>
            <a:r>
              <a:rPr lang="en-AU" b="1" dirty="0"/>
              <a:t>patterns</a:t>
            </a:r>
            <a:r>
              <a:rPr lang="en-AU" dirty="0"/>
              <a:t>, but not specific predictions → </a:t>
            </a:r>
            <a:r>
              <a:rPr lang="en-AU" b="1" dirty="0">
                <a:solidFill>
                  <a:srgbClr val="C00000"/>
                </a:solidFill>
              </a:rPr>
              <a:t>Unsupervised learning</a:t>
            </a:r>
            <a:r>
              <a:rPr lang="en-AU" dirty="0"/>
              <a:t>.</a:t>
            </a:r>
            <a:endParaRPr lang="en-US" b="1" dirty="0"/>
          </a:p>
        </p:txBody>
      </p:sp>
      <p:pic>
        <p:nvPicPr>
          <p:cNvPr id="11266" name="Picture 2" descr="DIY Sorting and Classifying">
            <a:extLst>
              <a:ext uri="{FF2B5EF4-FFF2-40B4-BE49-F238E27FC236}">
                <a16:creationId xmlns:a16="http://schemas.microsoft.com/office/drawing/2014/main" id="{DC976A6C-F336-A5D2-996E-AB252472F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9717" y="1503660"/>
            <a:ext cx="3752193" cy="34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0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2940</Words>
  <Application>Microsoft Macintosh PowerPoint</Application>
  <PresentationFormat>Widescreen</PresentationFormat>
  <Paragraphs>345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gitbook-content-font</vt:lpstr>
      <vt:lpstr>Office Theme</vt:lpstr>
      <vt:lpstr>Introduction to Deep Learning in Social Sciences   Fundamentals</vt:lpstr>
      <vt:lpstr>Deep learning (DL)</vt:lpstr>
      <vt:lpstr>DL Tasks</vt:lpstr>
      <vt:lpstr>Evolution of Deep Learning</vt:lpstr>
      <vt:lpstr>Machine Learning vs Deep Learning</vt:lpstr>
      <vt:lpstr>Modeling</vt:lpstr>
      <vt:lpstr>Data</vt:lpstr>
      <vt:lpstr>Data and Labels</vt:lpstr>
      <vt:lpstr>Data and No Labels?</vt:lpstr>
      <vt:lpstr>Self-Supervised Learning (SSL): The Middle Ground</vt:lpstr>
      <vt:lpstr>What do we want the model to predict?</vt:lpstr>
      <vt:lpstr>Data is Critical</vt:lpstr>
      <vt:lpstr>”Unseen” Data</vt:lpstr>
      <vt:lpstr>Validation data</vt:lpstr>
      <vt:lpstr>Putting this together</vt:lpstr>
      <vt:lpstr>Neural Network Basics</vt:lpstr>
      <vt:lpstr>What Are Weights?</vt:lpstr>
      <vt:lpstr>Layers and Representations</vt:lpstr>
      <vt:lpstr>Parameters &amp; Model Size</vt:lpstr>
      <vt:lpstr>PowerPoint Presentation</vt:lpstr>
      <vt:lpstr>PowerPoint Presentation</vt:lpstr>
      <vt:lpstr>Training</vt:lpstr>
      <vt:lpstr>PowerPoint Presentation</vt:lpstr>
      <vt:lpstr>Modern neural architectures</vt:lpstr>
      <vt:lpstr>Encoder</vt:lpstr>
      <vt:lpstr>Decoder</vt:lpstr>
      <vt:lpstr>Encoder–Decoder Together</vt:lpstr>
      <vt:lpstr>The Problem: Fixed Context</vt:lpstr>
      <vt:lpstr>What is Attention? (Intuition)</vt:lpstr>
      <vt:lpstr>How Attention Works (High-Level)</vt:lpstr>
      <vt:lpstr>Why Attention is Powerful</vt:lpstr>
      <vt:lpstr>Self-Attention vs Cross-Attention</vt:lpstr>
      <vt:lpstr>Multi-head attention</vt:lpstr>
      <vt:lpstr>Model cards</vt:lpstr>
      <vt:lpstr>Embeddings</vt:lpstr>
      <vt:lpstr>Embeddings</vt:lpstr>
      <vt:lpstr>Embeddings as vectors</vt:lpstr>
      <vt:lpstr>Embedding “closeness”</vt:lpstr>
      <vt:lpstr>Embeddings are model inputs</vt:lpstr>
      <vt:lpstr>Types of models: open models vs proprietary</vt:lpstr>
      <vt:lpstr>Types of models: pre-trained (out-of-box) vs developed from scratch/adjusted </vt:lpstr>
      <vt:lpstr>Inference: Local vs API based</vt:lpstr>
      <vt:lpstr>Bias in Models and data: what to consider</vt:lpstr>
      <vt:lpstr>Many models: make you choice</vt:lpstr>
      <vt:lpstr>Let’s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7</cp:revision>
  <dcterms:created xsi:type="dcterms:W3CDTF">2025-09-16T11:03:24Z</dcterms:created>
  <dcterms:modified xsi:type="dcterms:W3CDTF">2025-09-21T15:13:40Z</dcterms:modified>
</cp:coreProperties>
</file>